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8" r:id="rId6"/>
    <p:sldId id="259" r:id="rId7"/>
    <p:sldId id="260" r:id="rId8"/>
    <p:sldId id="261" r:id="rId9"/>
    <p:sldId id="262" r:id="rId10"/>
    <p:sldId id="263" r:id="rId11"/>
    <p:sldId id="264" r:id="rId12"/>
    <p:sldId id="269" r:id="rId13"/>
    <p:sldId id="265" r:id="rId14"/>
    <p:sldId id="266" r:id="rId15"/>
    <p:sldId id="267" r:id="rId16"/>
    <p:sldId id="26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0781EB-BFF4-448D-B017-48670F4C21B5}" v="1552" dt="2024-05-02T13:38:30.795"/>
    <p1510:client id="{BA64F3A4-863E-493D-ACCA-6D5A7B3375D7}" v="3" dt="2024-05-02T16:45:20.6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78" d="100"/>
          <a:sy n="78" d="100"/>
        </p:scale>
        <p:origin x="-522" y="1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C36189-D3AC-DBB5-0A1C-E4E86066E269}"/>
              </a:ext>
            </a:extLst>
          </p:cNvPr>
          <p:cNvSpPr>
            <a:spLocks noGrp="1"/>
          </p:cNvSpPr>
          <p:nvPr>
            <p:ph type="ctrTitle"/>
          </p:nvPr>
        </p:nvSpPr>
        <p:spPr>
          <a:xfrm>
            <a:off x="1524000" y="1122363"/>
            <a:ext cx="9144000" cy="2387600"/>
          </a:xfrm>
        </p:spPr>
        <p:txBody>
          <a:bodyPr anchor="b"/>
          <a:lstStyle>
            <a:lvl1pPr algn="ctr">
              <a:defRPr sz="6000">
                <a:solidFill>
                  <a:schemeClr val="accent1">
                    <a:lumMod val="75000"/>
                  </a:schemeClr>
                </a:solidFill>
              </a:defRPr>
            </a:lvl1pPr>
          </a:lstStyle>
          <a:p>
            <a:r>
              <a:rPr lang="en-US"/>
              <a:t>Click to edit Master title style</a:t>
            </a:r>
          </a:p>
        </p:txBody>
      </p:sp>
      <p:sp>
        <p:nvSpPr>
          <p:cNvPr id="3" name="Subtitle 2">
            <a:extLst>
              <a:ext uri="{FF2B5EF4-FFF2-40B4-BE49-F238E27FC236}">
                <a16:creationId xmlns:a16="http://schemas.microsoft.com/office/drawing/2014/main" xmlns="" id="{3D7D685A-1DED-2F04-E216-482DB6DC45E3}"/>
              </a:ext>
            </a:extLst>
          </p:cNvPr>
          <p:cNvSpPr>
            <a:spLocks noGrp="1"/>
          </p:cNvSpPr>
          <p:nvPr>
            <p:ph type="subTitle" idx="1"/>
          </p:nvPr>
        </p:nvSpPr>
        <p:spPr>
          <a:xfrm>
            <a:off x="1524000" y="3602038"/>
            <a:ext cx="9144000" cy="1655762"/>
          </a:xfrm>
        </p:spPr>
        <p:txBody>
          <a:bodyPr/>
          <a:lstStyle>
            <a:lvl1pPr marL="0" indent="0" algn="ctr">
              <a:buNone/>
              <a:defRPr sz="24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2191401D-52E0-BA2A-1A5E-437B0D681632}"/>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B222F6A6-5B36-D12C-6DA8-5339FACFDE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9B0772B-2803-FDB6-2C92-CF0C21FCBC4B}"/>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584308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FAEB3B-0E37-4066-4D47-A16BD97035A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609DE5CB-87B4-8846-62CC-0AE78CD051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690D80E-65B8-5C5C-4FF0-E215254076DC}"/>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D841AC17-9BFD-A419-B9B4-82431B5805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DF64A79-A5A6-4126-EBF3-3A47F050C6C7}"/>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36421523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043BE81D-8B1A-3676-F8DC-01F4B9F859D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5E51B521-D7B4-833F-DACD-178B81315A9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D5E94BE-F6C3-B987-8F9B-B6D32DA427C5}"/>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8A02D7D8-B539-61C9-E1E9-FBE0431317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9C7CBF8-BACD-4F24-3FD0-0B30A0483F99}"/>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096103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69027A-5D8A-1E7F-2DF5-DBBF420B27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B80DCD3-0E55-EA85-61A6-4155515EE5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0D6EF29-1D09-6024-84E8-5A470B5513F7}"/>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8925C04B-854F-AA2C-13F9-15B0B05B57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3750824-83F7-E84F-AA2F-76C01229EC5B}"/>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1026444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26D849-9843-B974-898F-D05811B87EE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3658750D-BF36-CD0F-C4C9-28C83483964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9F17944-4BB1-07BB-C64F-8BDA7B466F7E}"/>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20363005-D40E-5191-6CE5-155AA668DB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8006A9B-9F91-EBFE-B864-1119C1B43F36}"/>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489858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CFEA6A-8134-17D2-98A2-DDDF059396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1BE81F19-3BEE-991A-B6B7-1C51C780AA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65D2C1F-61A3-0A2C-F45B-252FB15671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456EB1CA-0F8D-56C7-CEA1-C937C93E90DD}"/>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6" name="Footer Placeholder 5">
            <a:extLst>
              <a:ext uri="{FF2B5EF4-FFF2-40B4-BE49-F238E27FC236}">
                <a16:creationId xmlns:a16="http://schemas.microsoft.com/office/drawing/2014/main" xmlns="" id="{DBE038B5-0AF8-CC86-41E8-291BE234E4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BF29DC8-A9FB-EE0A-2A87-1C21DADAE4AC}"/>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13678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40BA5A-B8BD-09EF-8D65-81DD310CFE4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037C3D44-009F-63BF-7FBA-9672232A11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07482775-74DC-632C-0103-D58DC4038E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8D3419FC-0E67-0A42-18C0-EE3A62A6EA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9E566CEF-F2A0-80EF-6204-EB911C4523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B2B8B56-03FD-E65F-372F-DF642AB77731}"/>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8" name="Footer Placeholder 7">
            <a:extLst>
              <a:ext uri="{FF2B5EF4-FFF2-40B4-BE49-F238E27FC236}">
                <a16:creationId xmlns:a16="http://schemas.microsoft.com/office/drawing/2014/main" xmlns="" id="{D8320D14-8E24-2373-9134-42554EAD7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F93FD6C6-1BF0-C649-D5A7-884978D8BFEC}"/>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560086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7CBEBC-06B1-2109-9F31-5DACA50061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ECD90966-118C-0D74-65C5-EE3D756D5C5B}"/>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4" name="Footer Placeholder 3">
            <a:extLst>
              <a:ext uri="{FF2B5EF4-FFF2-40B4-BE49-F238E27FC236}">
                <a16:creationId xmlns:a16="http://schemas.microsoft.com/office/drawing/2014/main" xmlns="" id="{C76D9055-2FEB-9A3F-BA82-F4774053CC6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CF4537E1-5A84-7CED-2ACE-E34838F820E4}"/>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603105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FFCF073-20E5-ED5A-64DE-4D047B93EE5B}"/>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3" name="Footer Placeholder 2">
            <a:extLst>
              <a:ext uri="{FF2B5EF4-FFF2-40B4-BE49-F238E27FC236}">
                <a16:creationId xmlns:a16="http://schemas.microsoft.com/office/drawing/2014/main" xmlns="" id="{CB8BC30B-6A20-F809-A47A-C48F50D5D6E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6896CBFC-6090-B9AC-757B-E9D4D9C1AF1E}"/>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97933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49ECAD-BF28-BF52-B3BF-EBDFA01685B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B401F40-7C96-B780-F67C-4510B54357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628C48A-E10D-C9BC-5C9D-5250895DC8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797068C0-EBB8-FABF-D243-423C370FA37A}"/>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6" name="Footer Placeholder 5">
            <a:extLst>
              <a:ext uri="{FF2B5EF4-FFF2-40B4-BE49-F238E27FC236}">
                <a16:creationId xmlns:a16="http://schemas.microsoft.com/office/drawing/2014/main" xmlns="" id="{917CA097-79E8-A7DF-C4B1-1EE8C19609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5767C58-099B-2687-6E2A-2F5524EEC9F6}"/>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349646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3B4323-DB77-37AB-6668-76DDA69D46D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D2FBCEA5-DC55-796C-B19B-88DEF20EDA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8D13313C-8C9C-73B2-3948-C6C5ADF632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A694713-2732-242A-0A4B-42C127406913}"/>
              </a:ext>
            </a:extLst>
          </p:cNvPr>
          <p:cNvSpPr>
            <a:spLocks noGrp="1"/>
          </p:cNvSpPr>
          <p:nvPr>
            <p:ph type="dt" sz="half" idx="10"/>
          </p:nvPr>
        </p:nvSpPr>
        <p:spPr/>
        <p:txBody>
          <a:bodyPr/>
          <a:lstStyle/>
          <a:p>
            <a:fld id="{02254F56-D668-4C5A-88A1-0DDD70168F92}" type="datetimeFigureOut">
              <a:rPr lang="en-US" smtClean="0"/>
              <a:t>5/5/2025</a:t>
            </a:fld>
            <a:endParaRPr lang="en-US"/>
          </a:p>
        </p:txBody>
      </p:sp>
      <p:sp>
        <p:nvSpPr>
          <p:cNvPr id="6" name="Footer Placeholder 5">
            <a:extLst>
              <a:ext uri="{FF2B5EF4-FFF2-40B4-BE49-F238E27FC236}">
                <a16:creationId xmlns:a16="http://schemas.microsoft.com/office/drawing/2014/main" xmlns="" id="{DA4D4BA1-A60C-0AC9-7469-02E6AF2C8D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BCC84E3-AF40-804B-5CD3-32985D3722AD}"/>
              </a:ext>
            </a:extLst>
          </p:cNvPr>
          <p:cNvSpPr>
            <a:spLocks noGrp="1"/>
          </p:cNvSpPr>
          <p:nvPr>
            <p:ph type="sldNum" sz="quarter" idx="12"/>
          </p:nvPr>
        </p:nvSpPr>
        <p:spPr/>
        <p:txBody>
          <a:bodyPr/>
          <a:lstStyle/>
          <a:p>
            <a:fld id="{80262BD2-66C1-45AA-884F-11867910E352}" type="slidenum">
              <a:rPr lang="en-US" smtClean="0"/>
              <a:t>‹#›</a:t>
            </a:fld>
            <a:endParaRPr lang="en-US"/>
          </a:p>
        </p:txBody>
      </p:sp>
    </p:spTree>
    <p:extLst>
      <p:ext uri="{BB962C8B-B14F-4D97-AF65-F5344CB8AC3E}">
        <p14:creationId xmlns:p14="http://schemas.microsoft.com/office/powerpoint/2010/main" val="2450300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D7D4DDC9-6561-10D2-6316-606DFD7076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FAA3D699-1EBF-62DC-BBA1-7F00CC73B0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7FFBEA9-221C-28AD-6EC7-39D5FCF3A1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2254F56-D668-4C5A-88A1-0DDD70168F92}" type="datetimeFigureOut">
              <a:rPr lang="en-US" smtClean="0"/>
              <a:t>5/5/2025</a:t>
            </a:fld>
            <a:endParaRPr lang="en-US"/>
          </a:p>
        </p:txBody>
      </p:sp>
      <p:sp>
        <p:nvSpPr>
          <p:cNvPr id="5" name="Footer Placeholder 4">
            <a:extLst>
              <a:ext uri="{FF2B5EF4-FFF2-40B4-BE49-F238E27FC236}">
                <a16:creationId xmlns:a16="http://schemas.microsoft.com/office/drawing/2014/main" xmlns="" id="{16D7194C-126E-4544-FD2B-904FD070C2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Century Schoolbook" panose="02040604050505020304" pitchFamily="18" charset="0"/>
              </a:defRPr>
            </a:lvl1pPr>
          </a:lstStyle>
          <a:p>
            <a:r>
              <a:rPr lang="en-US"/>
              <a:t>Graphics App</a:t>
            </a:r>
          </a:p>
        </p:txBody>
      </p:sp>
      <p:sp>
        <p:nvSpPr>
          <p:cNvPr id="6" name="Slide Number Placeholder 5">
            <a:extLst>
              <a:ext uri="{FF2B5EF4-FFF2-40B4-BE49-F238E27FC236}">
                <a16:creationId xmlns:a16="http://schemas.microsoft.com/office/drawing/2014/main" xmlns="" id="{A0CD29AB-3AF2-3EC8-26C9-BE1E3FC00F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262BD2-66C1-45AA-884F-11867910E352}" type="slidenum">
              <a:rPr lang="en-US" smtClean="0"/>
              <a:t>‹#›</a:t>
            </a:fld>
            <a:endParaRPr lang="en-US"/>
          </a:p>
        </p:txBody>
      </p:sp>
    </p:spTree>
    <p:extLst>
      <p:ext uri="{BB962C8B-B14F-4D97-AF65-F5344CB8AC3E}">
        <p14:creationId xmlns:p14="http://schemas.microsoft.com/office/powerpoint/2010/main" val="40215977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accent1">
              <a:lumMod val="75000"/>
            </a:schemeClr>
          </a:solidFill>
          <a:latin typeface="Century Schoolbook"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1">
              <a:lumMod val="75000"/>
            </a:schemeClr>
          </a:solidFill>
          <a:latin typeface="Century Schoolbook" panose="02040604050505020304"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75000"/>
            </a:schemeClr>
          </a:solidFill>
          <a:latin typeface="Century Schoolbook" panose="02040604050505020304"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75000"/>
            </a:schemeClr>
          </a:solidFill>
          <a:latin typeface="Century Schoolbook" panose="02040604050505020304"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Century Schoolbook" panose="02040604050505020304"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Century Schoolbook" panose="020406040505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professor-l.github.io/mazes/#binary-tree-maze-animation" TargetMode="External"/><Relationship Id="rId2" Type="http://schemas.openxmlformats.org/officeDocument/2006/relationships/hyperlink" Target="https://github.com/ssloy/tinyraycaster/wiki" TargetMode="External"/><Relationship Id="rId1" Type="http://schemas.openxmlformats.org/officeDocument/2006/relationships/slideLayout" Target="../slideLayouts/slideLayout2.xml"/><Relationship Id="rId5" Type="http://schemas.openxmlformats.org/officeDocument/2006/relationships/hyperlink" Target="https://www.hashbangcode.com/article/conways-game-life-php" TargetMode="External"/><Relationship Id="rId4" Type="http://schemas.openxmlformats.org/officeDocument/2006/relationships/hyperlink" Target="https://www.codeproject.com/Tips/1146789/How-to-handle-and-use-event-of-simultaneously-pre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0943A1-D0E8-AB1A-7ED1-ACB995856BC3}"/>
              </a:ext>
            </a:extLst>
          </p:cNvPr>
          <p:cNvSpPr>
            <a:spLocks noGrp="1"/>
          </p:cNvSpPr>
          <p:nvPr>
            <p:ph type="ctrTitle"/>
          </p:nvPr>
        </p:nvSpPr>
        <p:spPr/>
        <p:txBody>
          <a:bodyPr/>
          <a:lstStyle/>
          <a:p>
            <a:r>
              <a:rPr lang="en-US">
                <a:solidFill>
                  <a:schemeClr val="bg1"/>
                </a:solidFill>
                <a:latin typeface="Comic Sans MS" panose="030F0702030302020204" pitchFamily="66" charset="0"/>
                <a:cs typeface="Segoe UI" panose="020B0502040204020203" pitchFamily="34" charset="0"/>
              </a:rPr>
              <a:t>Graphics App</a:t>
            </a:r>
          </a:p>
        </p:txBody>
      </p:sp>
      <p:sp>
        <p:nvSpPr>
          <p:cNvPr id="3" name="Subtitle 2">
            <a:extLst>
              <a:ext uri="{FF2B5EF4-FFF2-40B4-BE49-F238E27FC236}">
                <a16:creationId xmlns:a16="http://schemas.microsoft.com/office/drawing/2014/main" xmlns="" id="{DE64AD5A-23C1-DD50-8B2F-0C3DBCDEF116}"/>
              </a:ext>
            </a:extLst>
          </p:cNvPr>
          <p:cNvSpPr>
            <a:spLocks noGrp="1"/>
          </p:cNvSpPr>
          <p:nvPr>
            <p:ph type="subTitle" idx="1"/>
          </p:nvPr>
        </p:nvSpPr>
        <p:spPr/>
        <p:txBody>
          <a:bodyPr/>
          <a:lstStyle/>
          <a:p>
            <a:r>
              <a:rPr lang="en-US" dirty="0">
                <a:solidFill>
                  <a:schemeClr val="bg1"/>
                </a:solidFill>
                <a:latin typeface="Comic Sans MS" panose="030F0702030302020204" pitchFamily="66" charset="0"/>
                <a:cs typeface="Segoe UI" panose="020B0502040204020203" pitchFamily="34" charset="0"/>
              </a:rPr>
              <a:t>(The Crazy Mazy Game</a:t>
            </a:r>
            <a:r>
              <a:rPr lang="en-US" dirty="0" smtClean="0">
                <a:solidFill>
                  <a:schemeClr val="bg1"/>
                </a:solidFill>
                <a:latin typeface="Comic Sans MS" panose="030F0702030302020204" pitchFamily="66" charset="0"/>
                <a:cs typeface="Segoe UI" panose="020B0502040204020203" pitchFamily="34" charset="0"/>
              </a:rPr>
              <a:t>)</a:t>
            </a:r>
            <a:endParaRPr lang="en-US" dirty="0">
              <a:solidFill>
                <a:schemeClr val="bg1"/>
              </a:solidFill>
              <a:latin typeface="Comic Sans MS" panose="030F0702030302020204" pitchFamily="66" charset="0"/>
              <a:cs typeface="Segoe UI" panose="020B0502040204020203" pitchFamily="34" charset="0"/>
            </a:endParaRPr>
          </a:p>
        </p:txBody>
      </p:sp>
    </p:spTree>
    <p:extLst>
      <p:ext uri="{BB962C8B-B14F-4D97-AF65-F5344CB8AC3E}">
        <p14:creationId xmlns:p14="http://schemas.microsoft.com/office/powerpoint/2010/main" val="3949613914"/>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Screen Shots</a:t>
            </a:r>
          </a:p>
        </p:txBody>
      </p:sp>
      <p:pic>
        <p:nvPicPr>
          <p:cNvPr id="6" name="Content Placeholder 5" descr="A blue and yellow logo&#10;&#10;Description automatically generated">
            <a:extLst>
              <a:ext uri="{FF2B5EF4-FFF2-40B4-BE49-F238E27FC236}">
                <a16:creationId xmlns:a16="http://schemas.microsoft.com/office/drawing/2014/main" xmlns="" id="{654F4473-5F0A-C1FE-F8FC-B00751F01234}"/>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22702" y="1536376"/>
            <a:ext cx="4013191" cy="2010507"/>
          </a:xfrm>
          <a:effectLst>
            <a:outerShdw blurRad="50800" dist="38100" dir="2700000" algn="tl" rotWithShape="0">
              <a:prstClr val="black">
                <a:alpha val="40000"/>
              </a:prstClr>
            </a:outerShdw>
            <a:reflection blurRad="127000" stA="52000" endA="300" endPos="35000" dir="5400000" sy="-100000" algn="bl" rotWithShape="0"/>
          </a:effectLst>
          <a:scene3d>
            <a:camera prst="orthographicFront"/>
            <a:lightRig rig="threePt" dir="t"/>
          </a:scene3d>
          <a:sp3d>
            <a:bevelT w="165100" prst="coolSlant"/>
          </a:sp3d>
        </p:spPr>
      </p:pic>
      <p:pic>
        <p:nvPicPr>
          <p:cNvPr id="7" name="Content Placeholder 5">
            <a:extLst>
              <a:ext uri="{FF2B5EF4-FFF2-40B4-BE49-F238E27FC236}">
                <a16:creationId xmlns:a16="http://schemas.microsoft.com/office/drawing/2014/main" xmlns="" id="{0BD26AB4-5D9E-BEA7-90DF-9B18FFF8F40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20395" y="1536376"/>
            <a:ext cx="4009279" cy="2010507"/>
          </a:xfrm>
          <a:prstGeom prst="rect">
            <a:avLst/>
          </a:prstGeom>
          <a:effectLst>
            <a:outerShdw blurRad="50800" dist="38100" dir="2700000" algn="tl" rotWithShape="0">
              <a:prstClr val="black">
                <a:alpha val="40000"/>
              </a:prstClr>
            </a:outerShdw>
            <a:reflection blurRad="127000" stA="52000" endA="300" endPos="35000" dir="5400000" sy="-100000" algn="bl" rotWithShape="0"/>
          </a:effectLst>
          <a:scene3d>
            <a:camera prst="orthographicFront"/>
            <a:lightRig rig="threePt" dir="t"/>
          </a:scene3d>
          <a:sp3d>
            <a:bevelT w="165100" prst="coolSlant"/>
          </a:sp3d>
        </p:spPr>
      </p:pic>
      <p:pic>
        <p:nvPicPr>
          <p:cNvPr id="8" name="Content Placeholder 5">
            <a:extLst>
              <a:ext uri="{FF2B5EF4-FFF2-40B4-BE49-F238E27FC236}">
                <a16:creationId xmlns:a16="http://schemas.microsoft.com/office/drawing/2014/main" xmlns="" id="{A1D2C400-6675-6E5E-9B3C-59FCE35774B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26614" y="3645773"/>
            <a:ext cx="4009279" cy="2002687"/>
          </a:xfrm>
          <a:prstGeom prst="rect">
            <a:avLst/>
          </a:prstGeom>
          <a:effectLst>
            <a:outerShdw blurRad="50800" dist="38100" dir="2700000" algn="tl" rotWithShape="0">
              <a:prstClr val="black">
                <a:alpha val="40000"/>
              </a:prstClr>
            </a:outerShdw>
            <a:reflection blurRad="127000" stA="52000" endA="300" endPos="35000" dir="5400000" sy="-100000" algn="bl" rotWithShape="0"/>
          </a:effectLst>
          <a:scene3d>
            <a:camera prst="orthographicFront"/>
            <a:lightRig rig="threePt" dir="t"/>
          </a:scene3d>
          <a:sp3d>
            <a:bevelT w="165100" prst="coolSlant"/>
          </a:sp3d>
        </p:spPr>
      </p:pic>
      <p:pic>
        <p:nvPicPr>
          <p:cNvPr id="9" name="Content Placeholder 5">
            <a:extLst>
              <a:ext uri="{FF2B5EF4-FFF2-40B4-BE49-F238E27FC236}">
                <a16:creationId xmlns:a16="http://schemas.microsoft.com/office/drawing/2014/main" xmlns="" id="{06DCB200-105A-2FCD-A3AA-6F9E6B2B2D0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022346" y="3645772"/>
            <a:ext cx="4005374" cy="2002687"/>
          </a:xfrm>
          <a:prstGeom prst="rect">
            <a:avLst/>
          </a:prstGeom>
          <a:effectLst>
            <a:outerShdw blurRad="50800" dist="38100" dir="2700000" algn="tl" rotWithShape="0">
              <a:prstClr val="black">
                <a:alpha val="40000"/>
              </a:prstClr>
            </a:outerShdw>
            <a:reflection blurRad="127000" stA="52000" endA="300" endPos="35000" dir="5400000" sy="-100000" algn="bl" rotWithShape="0"/>
          </a:effectLst>
          <a:scene3d>
            <a:camera prst="orthographicFront"/>
            <a:lightRig rig="threePt" dir="t"/>
          </a:scene3d>
          <a:sp3d>
            <a:bevelT w="165100" prst="coolSlant"/>
          </a:sp3d>
        </p:spPr>
      </p:pic>
    </p:spTree>
    <p:extLst>
      <p:ext uri="{BB962C8B-B14F-4D97-AF65-F5344CB8AC3E}">
        <p14:creationId xmlns:p14="http://schemas.microsoft.com/office/powerpoint/2010/main" val="292169237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Sample Code for </a:t>
            </a:r>
            <a:r>
              <a:rPr lang="en-US">
                <a:solidFill>
                  <a:schemeClr val="bg1"/>
                </a:solidFill>
                <a:latin typeface="Consolas" panose="020B0609020204030204" pitchFamily="49" charset="0"/>
              </a:rPr>
              <a:t>RollExits()</a:t>
            </a:r>
            <a:r>
              <a:rPr lang="en-US">
                <a:solidFill>
                  <a:schemeClr val="bg1"/>
                </a:solidFill>
                <a:latin typeface="Comic Sans MS" panose="030F0702030302020204" pitchFamily="66" charset="0"/>
              </a:rPr>
              <a:t>!</a:t>
            </a:r>
            <a:endParaRPr lang="en-US">
              <a:solidFill>
                <a:schemeClr val="bg1"/>
              </a:solidFill>
              <a:latin typeface="Consolas" panose="020B0609020204030204" pitchFamily="49" charset="0"/>
            </a:endParaRP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92500" lnSpcReduction="20000"/>
          </a:bodyPr>
          <a:lstStyle/>
          <a:p>
            <a:pPr marL="0" indent="0">
              <a:buNone/>
            </a:pPr>
            <a:r>
              <a:rPr lang="en-US" sz="1400">
                <a:solidFill>
                  <a:schemeClr val="bg1"/>
                </a:solidFill>
                <a:latin typeface="Comic Sans MS" panose="030F0702030302020204" pitchFamily="66" charset="0"/>
              </a:rPr>
              <a:t>Here’s how exits are rolled: we have a variable for the neighbor count, and a list of neighbors in an array. Here’s what it looks like:</a:t>
            </a:r>
          </a:p>
          <a:p>
            <a:pPr marL="0" indent="0">
              <a:buNone/>
            </a:pPr>
            <a:r>
              <a:rPr lang="en-US" sz="1400">
                <a:solidFill>
                  <a:schemeClr val="bg1"/>
                </a:solidFill>
                <a:latin typeface="Consolas" panose="020B0609020204030204" pitchFamily="49" charset="0"/>
              </a:rPr>
              <a:t>int count = 0;</a:t>
            </a:r>
          </a:p>
          <a:p>
            <a:pPr marL="0" indent="0">
              <a:buNone/>
            </a:pPr>
            <a:r>
              <a:rPr lang="en-US" sz="1400">
                <a:solidFill>
                  <a:schemeClr val="bg1"/>
                </a:solidFill>
                <a:latin typeface="Consolas" panose="020B0609020204030204" pitchFamily="49" charset="0"/>
              </a:rPr>
              <a:t>int[,] neighbors = new int[,]</a:t>
            </a:r>
          </a:p>
          <a:p>
            <a:pPr marL="0" indent="0">
              <a:buNone/>
            </a:pPr>
            <a:r>
              <a:rPr lang="en-US" sz="1400">
                <a:solidFill>
                  <a:schemeClr val="bg1"/>
                </a:solidFill>
                <a:latin typeface="Consolas" panose="020B0609020204030204" pitchFamily="49" charset="0"/>
              </a:rPr>
              <a:t>{</a:t>
            </a:r>
          </a:p>
          <a:p>
            <a:pPr marL="0" indent="0">
              <a:buNone/>
            </a:pPr>
            <a:r>
              <a:rPr lang="en-US" sz="1400">
                <a:solidFill>
                  <a:schemeClr val="bg1"/>
                </a:solidFill>
                <a:latin typeface="Consolas" panose="020B0609020204030204" pitchFamily="49" charset="0"/>
              </a:rPr>
              <a:t>    { 0, 1 }, { 1, 0 }, { 0, -1 }, { -1, 0 }</a:t>
            </a:r>
          </a:p>
          <a:p>
            <a:pPr marL="0" indent="0">
              <a:buNone/>
            </a:pPr>
            <a:r>
              <a:rPr lang="en-US" sz="1400">
                <a:solidFill>
                  <a:schemeClr val="bg1"/>
                </a:solidFill>
                <a:latin typeface="Consolas" panose="020B0609020204030204" pitchFamily="49" charset="0"/>
              </a:rPr>
              <a:t>};</a:t>
            </a:r>
          </a:p>
          <a:p>
            <a:pPr marL="0" indent="0">
              <a:buNone/>
            </a:pPr>
            <a:endParaRPr lang="en-US" sz="1400">
              <a:solidFill>
                <a:schemeClr val="bg1"/>
              </a:solidFill>
              <a:latin typeface="Comic Sans MS" panose="030F0702030302020204" pitchFamily="66" charset="0"/>
            </a:endParaRPr>
          </a:p>
          <a:p>
            <a:pPr marL="0" indent="0">
              <a:buNone/>
            </a:pPr>
            <a:r>
              <a:rPr lang="en-US" sz="1400">
                <a:solidFill>
                  <a:schemeClr val="bg1"/>
                </a:solidFill>
                <a:latin typeface="Comic Sans MS" panose="030F0702030302020204" pitchFamily="66" charset="0"/>
              </a:rPr>
              <a:t>‘Nuff said, after a 1x1 offset, let’s count the neighbors like this for every other [y, x] coordinate in the map array:</a:t>
            </a:r>
          </a:p>
          <a:p>
            <a:pPr marL="0" indent="0">
              <a:buNone/>
            </a:pPr>
            <a:r>
              <a:rPr lang="en-US" sz="1400">
                <a:solidFill>
                  <a:schemeClr val="bg1"/>
                </a:solidFill>
                <a:latin typeface="Consolas" panose="020B0609020204030204" pitchFamily="49" charset="0"/>
              </a:rPr>
              <a:t>// for each neighbor</a:t>
            </a:r>
          </a:p>
          <a:p>
            <a:pPr marL="0" indent="0">
              <a:buNone/>
            </a:pPr>
            <a:r>
              <a:rPr lang="en-US" sz="1400">
                <a:solidFill>
                  <a:schemeClr val="bg1"/>
                </a:solidFill>
                <a:latin typeface="Consolas" panose="020B0609020204030204" pitchFamily="49" charset="0"/>
              </a:rPr>
              <a:t>for (int n = 0; n &lt; 4; n++)</a:t>
            </a:r>
          </a:p>
          <a:p>
            <a:pPr marL="0" indent="0">
              <a:buNone/>
            </a:pPr>
            <a:r>
              <a:rPr lang="en-US" sz="1400">
                <a:solidFill>
                  <a:schemeClr val="bg1"/>
                </a:solidFill>
                <a:latin typeface="Consolas" panose="020B0609020204030204" pitchFamily="49" charset="0"/>
              </a:rPr>
              <a:t>{</a:t>
            </a:r>
          </a:p>
          <a:p>
            <a:pPr marL="0" indent="0">
              <a:buNone/>
            </a:pPr>
            <a:r>
              <a:rPr lang="en-US" sz="1400">
                <a:solidFill>
                  <a:schemeClr val="bg1"/>
                </a:solidFill>
                <a:latin typeface="Consolas" panose="020B0609020204030204" pitchFamily="49" charset="0"/>
              </a:rPr>
              <a:t>    if (map[y + neighbors[n, 1], x + neighbors[n, 0]] == 0) count++;</a:t>
            </a:r>
          </a:p>
          <a:p>
            <a:pPr marL="0" indent="0">
              <a:buNone/>
            </a:pPr>
            <a:r>
              <a:rPr lang="en-US" sz="1400">
                <a:solidFill>
                  <a:schemeClr val="bg1"/>
                </a:solidFill>
                <a:latin typeface="Consolas" panose="020B0609020204030204" pitchFamily="49" charset="0"/>
              </a:rPr>
              <a:t>}</a:t>
            </a:r>
          </a:p>
          <a:p>
            <a:pPr marL="0" indent="0">
              <a:buNone/>
            </a:pPr>
            <a:endParaRPr lang="en-US" sz="1400">
              <a:solidFill>
                <a:schemeClr val="bg1"/>
              </a:solidFill>
              <a:latin typeface="Consolas" panose="020B0609020204030204" pitchFamily="49" charset="0"/>
            </a:endParaRPr>
          </a:p>
          <a:p>
            <a:pPr marL="0" indent="0">
              <a:buNone/>
            </a:pPr>
            <a:r>
              <a:rPr lang="en-US" sz="1400">
                <a:solidFill>
                  <a:schemeClr val="bg1"/>
                </a:solidFill>
                <a:latin typeface="Comic Sans MS" panose="030F0702030302020204" pitchFamily="66" charset="0"/>
              </a:rPr>
              <a:t>If the count variable for the cell’s neighbors is equal to 1, we’ll know it’s a dead end, in conjuncton with how the loop works. We’ll skip the cell where [y, x] equal [1, 1], which is the starting point.</a:t>
            </a:r>
          </a:p>
        </p:txBody>
      </p:sp>
    </p:spTree>
    <p:extLst>
      <p:ext uri="{BB962C8B-B14F-4D97-AF65-F5344CB8AC3E}">
        <p14:creationId xmlns:p14="http://schemas.microsoft.com/office/powerpoint/2010/main" val="61210955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Conclusion</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85000" lnSpcReduction="20000"/>
          </a:bodyPr>
          <a:lstStyle/>
          <a:p>
            <a:pPr marL="0" indent="0">
              <a:buNone/>
            </a:pPr>
            <a:r>
              <a:rPr lang="en-US">
                <a:solidFill>
                  <a:schemeClr val="bg1"/>
                </a:solidFill>
                <a:latin typeface="Comic Sans MS" panose="030F0702030302020204" pitchFamily="66" charset="0"/>
              </a:rPr>
              <a:t>Thanks to this project, </a:t>
            </a:r>
            <a:r>
              <a:rPr lang="en-US" dirty="0">
                <a:solidFill>
                  <a:schemeClr val="bg1"/>
                </a:solidFill>
                <a:latin typeface="Comic Sans MS" panose="030F0702030302020204" pitchFamily="66" charset="0"/>
              </a:rPr>
              <a:t>I</a:t>
            </a:r>
            <a:r>
              <a:rPr lang="en-US">
                <a:solidFill>
                  <a:schemeClr val="bg1"/>
                </a:solidFill>
                <a:latin typeface="Comic Sans MS" panose="030F0702030302020204" pitchFamily="66" charset="0"/>
              </a:rPr>
              <a:t> know more about how I research information and algorithms, as well as how I implemented them. I used a couple references and tutorials to create my game: </a:t>
            </a:r>
            <a:r>
              <a:rPr lang="en-US" dirty="0" err="1">
                <a:solidFill>
                  <a:schemeClr val="bg1"/>
                </a:solidFill>
                <a:latin typeface="Comic Sans MS" panose="030F0702030302020204" pitchFamily="66" charset="0"/>
              </a:rPr>
              <a:t>ssloy’s</a:t>
            </a:r>
            <a:r>
              <a:rPr lang="en-US">
                <a:solidFill>
                  <a:schemeClr val="bg1"/>
                </a:solidFill>
                <a:latin typeface="Comic Sans MS" panose="030F0702030302020204" pitchFamily="66" charset="0"/>
              </a:rPr>
              <a:t> </a:t>
            </a:r>
            <a:r>
              <a:rPr lang="en-US" dirty="0" err="1">
                <a:solidFill>
                  <a:schemeClr val="bg1"/>
                </a:solidFill>
                <a:latin typeface="Comic Sans MS" panose="030F0702030302020204" pitchFamily="66" charset="0"/>
              </a:rPr>
              <a:t>tinyraycaster</a:t>
            </a:r>
            <a:r>
              <a:rPr lang="en-US">
                <a:solidFill>
                  <a:schemeClr val="bg1"/>
                </a:solidFill>
                <a:latin typeface="Comic Sans MS" panose="030F0702030302020204" pitchFamily="66" charset="0"/>
              </a:rPr>
              <a:t> tutorial and professor-l’s maze generation reference.</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I also learned how to work my own algorithm, the exit rolling algorithm. I used neighbor counting and a loop to do this. Neighbor counting is an essential part of how Conway’s Game of Life works, a grid game that updates based on rules.</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During the coding process, I also learned how different components of a program work together to make things happen the way they do. The </a:t>
            </a:r>
            <a:r>
              <a:rPr lang="en-US" b="1" dirty="0" err="1">
                <a:solidFill>
                  <a:schemeClr val="bg1"/>
                </a:solidFill>
                <a:latin typeface="Comic Sans MS" panose="030F0702030302020204" pitchFamily="66" charset="0"/>
              </a:rPr>
              <a:t>raycaster</a:t>
            </a:r>
            <a:r>
              <a:rPr lang="en-US">
                <a:solidFill>
                  <a:schemeClr val="bg1"/>
                </a:solidFill>
                <a:latin typeface="Comic Sans MS" panose="030F0702030302020204" pitchFamily="66" charset="0"/>
              </a:rPr>
              <a:t>, the </a:t>
            </a:r>
            <a:r>
              <a:rPr lang="en-US" b="1">
                <a:solidFill>
                  <a:schemeClr val="bg1"/>
                </a:solidFill>
                <a:latin typeface="Comic Sans MS" panose="030F0702030302020204" pitchFamily="66" charset="0"/>
              </a:rPr>
              <a:t>event handler</a:t>
            </a:r>
            <a:r>
              <a:rPr lang="en-US">
                <a:solidFill>
                  <a:schemeClr val="bg1"/>
                </a:solidFill>
                <a:latin typeface="Comic Sans MS" panose="030F0702030302020204" pitchFamily="66" charset="0"/>
              </a:rPr>
              <a:t>, the </a:t>
            </a:r>
            <a:r>
              <a:rPr lang="en-US" b="1">
                <a:solidFill>
                  <a:schemeClr val="bg1"/>
                </a:solidFill>
                <a:latin typeface="Comic Sans MS" panose="030F0702030302020204" pitchFamily="66" charset="0"/>
              </a:rPr>
              <a:t>maze generator</a:t>
            </a:r>
            <a:r>
              <a:rPr lang="en-US">
                <a:solidFill>
                  <a:schemeClr val="bg1"/>
                </a:solidFill>
                <a:latin typeface="Comic Sans MS" panose="030F0702030302020204" pitchFamily="66" charset="0"/>
              </a:rPr>
              <a:t>, and the </a:t>
            </a:r>
            <a:r>
              <a:rPr lang="en-US" b="1">
                <a:solidFill>
                  <a:schemeClr val="bg1"/>
                </a:solidFill>
                <a:latin typeface="Comic Sans MS" panose="030F0702030302020204" pitchFamily="66" charset="0"/>
              </a:rPr>
              <a:t>exit rolling</a:t>
            </a:r>
            <a:r>
              <a:rPr lang="en-US">
                <a:solidFill>
                  <a:schemeClr val="bg1"/>
                </a:solidFill>
                <a:latin typeface="Comic Sans MS" panose="030F0702030302020204" pitchFamily="66" charset="0"/>
              </a:rPr>
              <a:t> all are important parts of the program working together.</a:t>
            </a:r>
          </a:p>
        </p:txBody>
      </p:sp>
    </p:spTree>
    <p:extLst>
      <p:ext uri="{BB962C8B-B14F-4D97-AF65-F5344CB8AC3E}">
        <p14:creationId xmlns:p14="http://schemas.microsoft.com/office/powerpoint/2010/main" val="34442169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References</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55000" lnSpcReduction="20000"/>
          </a:bodyPr>
          <a:lstStyle/>
          <a:p>
            <a:pPr marL="0" indent="0">
              <a:buNone/>
            </a:pPr>
            <a:r>
              <a:rPr lang="en-US">
                <a:solidFill>
                  <a:schemeClr val="bg1"/>
                </a:solidFill>
                <a:latin typeface="Comic Sans MS" panose="030F0702030302020204" pitchFamily="66" charset="0"/>
              </a:rPr>
              <a:t>Websites used:</a:t>
            </a:r>
          </a:p>
          <a:p>
            <a:pPr marL="514350" indent="-514350">
              <a:buFont typeface="+mj-lt"/>
              <a:buAutoNum type="arabicPeriod"/>
            </a:pPr>
            <a:r>
              <a:rPr lang="en-US" b="1">
                <a:solidFill>
                  <a:schemeClr val="bg1"/>
                </a:solidFill>
                <a:latin typeface="Comic Sans MS" panose="030F0702030302020204" pitchFamily="66" charset="0"/>
              </a:rPr>
              <a:t>Raycaster:</a:t>
            </a:r>
            <a:r>
              <a:rPr lang="en-US">
                <a:solidFill>
                  <a:schemeClr val="bg1"/>
                </a:solidFill>
                <a:latin typeface="Comic Sans MS" panose="030F0702030302020204" pitchFamily="66" charset="0"/>
              </a:rPr>
              <a:t> </a:t>
            </a:r>
            <a:r>
              <a:rPr lang="en-US">
                <a:solidFill>
                  <a:schemeClr val="bg1"/>
                </a:solidFill>
                <a:latin typeface="Comic Sans MS" panose="030F0702030302020204" pitchFamily="66" charset="0"/>
                <a:hlinkClick r:id="rId2">
                  <a:extLst>
                    <a:ext uri="{A12FA001-AC4F-418D-AE19-62706E023703}">
                      <ahyp:hlinkClr xmlns:ahyp="http://schemas.microsoft.com/office/drawing/2018/hyperlinkcolor" xmlns="" val="tx"/>
                    </a:ext>
                  </a:extLst>
                </a:hlinkClick>
              </a:rPr>
              <a:t>https://github.com/ssloy/tinyraycaster/wiki</a:t>
            </a:r>
            <a:endParaRPr lang="en-US">
              <a:solidFill>
                <a:schemeClr val="bg1"/>
              </a:solidFill>
              <a:latin typeface="Comic Sans MS" panose="030F0702030302020204" pitchFamily="66" charset="0"/>
            </a:endParaRPr>
          </a:p>
          <a:p>
            <a:pPr marL="514350" indent="-514350">
              <a:buFont typeface="+mj-lt"/>
              <a:buAutoNum type="arabicPeriod"/>
            </a:pPr>
            <a:r>
              <a:rPr lang="en-US" b="1">
                <a:solidFill>
                  <a:schemeClr val="bg1"/>
                </a:solidFill>
                <a:latin typeface="Comic Sans MS" panose="030F0702030302020204" pitchFamily="66" charset="0"/>
              </a:rPr>
              <a:t>Binary Tree Maze: </a:t>
            </a:r>
            <a:r>
              <a:rPr lang="en-US">
                <a:solidFill>
                  <a:schemeClr val="bg1"/>
                </a:solidFill>
                <a:latin typeface="Comic Sans MS" panose="030F0702030302020204" pitchFamily="66" charset="0"/>
                <a:hlinkClick r:id="rId3">
                  <a:extLst>
                    <a:ext uri="{A12FA001-AC4F-418D-AE19-62706E023703}">
                      <ahyp:hlinkClr xmlns:ahyp="http://schemas.microsoft.com/office/drawing/2018/hyperlinkcolor" xmlns="" val="tx"/>
                    </a:ext>
                  </a:extLst>
                </a:hlinkClick>
              </a:rPr>
              <a:t>https://professor-l.github.io/mazes/#binary-tree-maze-animation</a:t>
            </a:r>
            <a:endParaRPr lang="en-US">
              <a:solidFill>
                <a:schemeClr val="bg1"/>
              </a:solidFill>
              <a:latin typeface="Comic Sans MS" panose="030F0702030302020204" pitchFamily="66" charset="0"/>
            </a:endParaRPr>
          </a:p>
          <a:p>
            <a:pPr marL="514350" indent="-514350">
              <a:buFont typeface="+mj-lt"/>
              <a:buAutoNum type="arabicPeriod"/>
            </a:pPr>
            <a:r>
              <a:rPr lang="en-US" b="1">
                <a:solidFill>
                  <a:schemeClr val="bg1"/>
                </a:solidFill>
                <a:latin typeface="Comic Sans MS" panose="030F0702030302020204" pitchFamily="66" charset="0"/>
              </a:rPr>
              <a:t>Keypresses: </a:t>
            </a:r>
            <a:r>
              <a:rPr lang="en-US">
                <a:solidFill>
                  <a:schemeClr val="bg1"/>
                </a:solidFill>
                <a:latin typeface="Comic Sans MS" panose="030F0702030302020204" pitchFamily="66" charset="0"/>
                <a:hlinkClick r:id="rId4">
                  <a:extLst>
                    <a:ext uri="{A12FA001-AC4F-418D-AE19-62706E023703}">
                      <ahyp:hlinkClr xmlns:ahyp="http://schemas.microsoft.com/office/drawing/2018/hyperlinkcolor" xmlns="" val="tx"/>
                    </a:ext>
                  </a:extLst>
                </a:hlinkClick>
              </a:rPr>
              <a:t>https://www.codeproject.com/Tips/1146789/How-to-handle-and-use-event-of-simultaneously-pres</a:t>
            </a:r>
            <a:endParaRPr lang="en-US">
              <a:solidFill>
                <a:schemeClr val="bg1"/>
              </a:solidFill>
              <a:latin typeface="Comic Sans MS" panose="030F0702030302020204" pitchFamily="66" charset="0"/>
            </a:endParaRPr>
          </a:p>
          <a:p>
            <a:pPr marL="514350" indent="-514350">
              <a:buFont typeface="+mj-lt"/>
              <a:buAutoNum type="arabicPeriod"/>
            </a:pPr>
            <a:r>
              <a:rPr lang="en-US" b="1">
                <a:solidFill>
                  <a:schemeClr val="bg1"/>
                </a:solidFill>
                <a:latin typeface="Comic Sans MS" panose="030F0702030302020204" pitchFamily="66" charset="0"/>
              </a:rPr>
              <a:t>Neighbor counting: </a:t>
            </a:r>
            <a:r>
              <a:rPr lang="en-US">
                <a:solidFill>
                  <a:schemeClr val="bg1"/>
                </a:solidFill>
                <a:latin typeface="Comic Sans MS" panose="030F0702030302020204" pitchFamily="66" charset="0"/>
                <a:hlinkClick r:id="rId5">
                  <a:extLst>
                    <a:ext uri="{A12FA001-AC4F-418D-AE19-62706E023703}">
                      <ahyp:hlinkClr xmlns:ahyp="http://schemas.microsoft.com/office/drawing/2018/hyperlinkcolor" xmlns="" val="tx"/>
                    </a:ext>
                  </a:extLst>
                </a:hlinkClick>
              </a:rPr>
              <a:t>https://www.hashbangcode.com/article/conways-game-life-php</a:t>
            </a: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Thanks to Dmitry V. Sokolov, I was able to get a detailed explanation on how raycasting works, as well as how it integrates with a map of fixed-volume blocks.</a:t>
            </a:r>
          </a:p>
          <a:p>
            <a:pPr marL="0" indent="0">
              <a:buNone/>
            </a:pPr>
            <a:r>
              <a:rPr lang="en-US">
                <a:solidFill>
                  <a:schemeClr val="bg1"/>
                </a:solidFill>
                <a:latin typeface="Comic Sans MS" panose="030F0702030302020204" pitchFamily="66" charset="0"/>
              </a:rPr>
              <a:t>Thanks to Elle Nolan, I learned how to easily generate mazes. The algorithm used is Binary Tree, which is a simple but biased algorithm.</a:t>
            </a:r>
          </a:p>
          <a:p>
            <a:pPr marL="0" indent="0">
              <a:buNone/>
            </a:pPr>
            <a:r>
              <a:rPr lang="en-US">
                <a:solidFill>
                  <a:schemeClr val="bg1"/>
                </a:solidFill>
                <a:latin typeface="Comic Sans MS" panose="030F0702030302020204" pitchFamily="66" charset="0"/>
              </a:rPr>
              <a:t>Thanks to Perić Željko, I found out a better way to handle simultaneous keypresses asynchronously.</a:t>
            </a:r>
          </a:p>
          <a:p>
            <a:pPr marL="0" indent="0">
              <a:buNone/>
            </a:pPr>
            <a:r>
              <a:rPr lang="en-US">
                <a:solidFill>
                  <a:schemeClr val="bg1"/>
                </a:solidFill>
                <a:latin typeface="Comic Sans MS" panose="030F0702030302020204" pitchFamily="66" charset="0"/>
              </a:rPr>
              <a:t>Thanks to Phil Norton’s Game of Life tutorial, I was refreshed on how to count a cell’s neighbors.</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These great tutorials were essential in helping my project turn out the way it is just in time. Without these, I would have probably created a half-baked project instead :)</a:t>
            </a:r>
          </a:p>
        </p:txBody>
      </p:sp>
    </p:spTree>
    <p:extLst>
      <p:ext uri="{BB962C8B-B14F-4D97-AF65-F5344CB8AC3E}">
        <p14:creationId xmlns:p14="http://schemas.microsoft.com/office/powerpoint/2010/main" val="250572452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dirty="0">
                <a:solidFill>
                  <a:schemeClr val="bg1"/>
                </a:solidFill>
                <a:latin typeface="Comic Sans MS" panose="030F0702030302020204" pitchFamily="66" charset="0"/>
                <a:cs typeface="Segoe UI" panose="020B0502040204020203" pitchFamily="34" charset="0"/>
              </a:rPr>
              <a:t>Proposal: Introduction</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92500" lnSpcReduction="20000"/>
          </a:bodyPr>
          <a:lstStyle/>
          <a:p>
            <a:pPr marL="0" indent="0">
              <a:buNone/>
            </a:pPr>
            <a:r>
              <a:rPr lang="en-US" sz="1400" dirty="0">
                <a:solidFill>
                  <a:schemeClr val="bg1"/>
                </a:solidFill>
                <a:latin typeface="Comic Sans MS" panose="030F0702030302020204" pitchFamily="66" charset="0"/>
                <a:cs typeface="Segoe UI" panose="020B0502040204020203" pitchFamily="34" charset="0"/>
              </a:rPr>
              <a:t>The C# and WinForms combo is often thought to be limited to making forms interactive. However, we can go further with WinForms. Using the </a:t>
            </a:r>
            <a:r>
              <a:rPr lang="en-US" sz="1400" b="1" dirty="0" err="1">
                <a:solidFill>
                  <a:schemeClr val="bg1"/>
                </a:solidFill>
                <a:latin typeface="Comic Sans MS" panose="030F0702030302020204" pitchFamily="66" charset="0"/>
                <a:cs typeface="Segoe UI" panose="020B0502040204020203" pitchFamily="34" charset="0"/>
              </a:rPr>
              <a:t>PictureBox</a:t>
            </a:r>
            <a:r>
              <a:rPr lang="en-US" sz="1400" dirty="0">
                <a:solidFill>
                  <a:schemeClr val="bg1"/>
                </a:solidFill>
                <a:latin typeface="Comic Sans MS" panose="030F0702030302020204" pitchFamily="66" charset="0"/>
                <a:cs typeface="Segoe UI" panose="020B0502040204020203" pitchFamily="34" charset="0"/>
              </a:rPr>
              <a:t> control endowed to programmers by WinForms, we can not only display images and other graphics, but use code to modify graphics. One way to modify a </a:t>
            </a:r>
            <a:r>
              <a:rPr lang="en-US" sz="1400" dirty="0" err="1">
                <a:solidFill>
                  <a:schemeClr val="bg1"/>
                </a:solidFill>
                <a:latin typeface="Comic Sans MS" panose="030F0702030302020204" pitchFamily="66" charset="0"/>
                <a:cs typeface="Segoe UI" panose="020B0502040204020203" pitchFamily="34" charset="0"/>
              </a:rPr>
              <a:t>PictureBox</a:t>
            </a:r>
            <a:r>
              <a:rPr lang="en-US" sz="1400" dirty="0">
                <a:solidFill>
                  <a:schemeClr val="bg1"/>
                </a:solidFill>
                <a:latin typeface="Comic Sans MS" panose="030F0702030302020204" pitchFamily="66" charset="0"/>
                <a:cs typeface="Segoe UI" panose="020B0502040204020203" pitchFamily="34" charset="0"/>
              </a:rPr>
              <a:t> is to use </a:t>
            </a:r>
            <a:r>
              <a:rPr lang="en-US" sz="1400" dirty="0" err="1">
                <a:solidFill>
                  <a:schemeClr val="bg1"/>
                </a:solidFill>
                <a:latin typeface="Comic Sans MS" panose="030F0702030302020204" pitchFamily="66" charset="0"/>
                <a:cs typeface="Segoe UI" panose="020B0502040204020203" pitchFamily="34" charset="0"/>
              </a:rPr>
              <a:t>System.Drawing’s</a:t>
            </a:r>
            <a:r>
              <a:rPr lang="en-US" sz="1400" dirty="0">
                <a:solidFill>
                  <a:schemeClr val="bg1"/>
                </a:solidFill>
                <a:latin typeface="Comic Sans MS" panose="030F0702030302020204" pitchFamily="66" charset="0"/>
                <a:cs typeface="Segoe UI" panose="020B0502040204020203" pitchFamily="34" charset="0"/>
              </a:rPr>
              <a:t> </a:t>
            </a:r>
            <a:r>
              <a:rPr lang="en-US" sz="1400" b="1" dirty="0">
                <a:solidFill>
                  <a:schemeClr val="bg1"/>
                </a:solidFill>
                <a:latin typeface="Comic Sans MS" panose="030F0702030302020204" pitchFamily="66" charset="0"/>
                <a:cs typeface="Segoe UI" panose="020B0502040204020203" pitchFamily="34" charset="0"/>
              </a:rPr>
              <a:t>Graphics object</a:t>
            </a:r>
            <a:r>
              <a:rPr lang="en-US" sz="1400" dirty="0">
                <a:solidFill>
                  <a:schemeClr val="bg1"/>
                </a:solidFill>
                <a:latin typeface="Comic Sans MS" panose="030F0702030302020204" pitchFamily="66" charset="0"/>
                <a:cs typeface="Segoe UI" panose="020B0502040204020203" pitchFamily="34" charset="0"/>
              </a:rPr>
              <a:t>, which lets you draw pixels, circles, rectangles, triangles, as well as perform many more operations.</a:t>
            </a:r>
          </a:p>
          <a:p>
            <a:pPr marL="0" indent="0">
              <a:buNone/>
            </a:pPr>
            <a:endParaRPr lang="en-US" sz="1400">
              <a:solidFill>
                <a:schemeClr val="bg1"/>
              </a:solidFill>
              <a:latin typeface="Comic Sans MS" panose="030F0702030302020204" pitchFamily="66" charset="0"/>
              <a:cs typeface="Segoe UI" panose="020B0502040204020203" pitchFamily="34" charset="0"/>
            </a:endParaRPr>
          </a:p>
          <a:p>
            <a:pPr marL="0" indent="0">
              <a:buNone/>
            </a:pPr>
            <a:r>
              <a:rPr lang="en-US" sz="1400">
                <a:solidFill>
                  <a:schemeClr val="bg1"/>
                </a:solidFill>
                <a:latin typeface="Comic Sans MS" panose="030F0702030302020204" pitchFamily="66" charset="0"/>
                <a:cs typeface="Segoe UI" panose="020B0502040204020203" pitchFamily="34" charset="0"/>
              </a:rPr>
              <a:t>If </a:t>
            </a:r>
            <a:r>
              <a:rPr lang="en-US" sz="1400" dirty="0">
                <a:solidFill>
                  <a:schemeClr val="bg1"/>
                </a:solidFill>
                <a:latin typeface="Comic Sans MS" panose="030F0702030302020204" pitchFamily="66" charset="0"/>
                <a:cs typeface="Segoe UI" panose="020B0502040204020203" pitchFamily="34" charset="0"/>
              </a:rPr>
              <a:t>you can draw all sorts of graphical elements, especially pixels, we can guess just how powerful the Graphics object is. All sorts of visual projects are possible thanks to the Graphics object. With a couple more features, such as handling keypresses and refreshing the </a:t>
            </a:r>
            <a:r>
              <a:rPr lang="en-US" sz="1400" dirty="0" err="1">
                <a:solidFill>
                  <a:schemeClr val="bg1"/>
                </a:solidFill>
                <a:latin typeface="Comic Sans MS" panose="030F0702030302020204" pitchFamily="66" charset="0"/>
                <a:cs typeface="Segoe UI" panose="020B0502040204020203" pitchFamily="34" charset="0"/>
              </a:rPr>
              <a:t>PictureBox</a:t>
            </a:r>
            <a:r>
              <a:rPr lang="en-US" sz="1400" dirty="0">
                <a:solidFill>
                  <a:schemeClr val="bg1"/>
                </a:solidFill>
                <a:latin typeface="Comic Sans MS" panose="030F0702030302020204" pitchFamily="66" charset="0"/>
                <a:cs typeface="Segoe UI" panose="020B0502040204020203" pitchFamily="34" charset="0"/>
              </a:rPr>
              <a:t>, we’ll have what’s necessary to make an interactive visual project.</a:t>
            </a:r>
          </a:p>
          <a:p>
            <a:pPr marL="0" indent="0">
              <a:buNone/>
            </a:pPr>
            <a:endParaRPr lang="en-US" sz="1400">
              <a:solidFill>
                <a:schemeClr val="bg1"/>
              </a:solidFill>
              <a:latin typeface="Comic Sans MS" panose="030F0702030302020204" pitchFamily="66" charset="0"/>
              <a:cs typeface="Segoe UI" panose="020B0502040204020203" pitchFamily="34" charset="0"/>
            </a:endParaRPr>
          </a:p>
          <a:p>
            <a:pPr marL="0" indent="0">
              <a:buNone/>
            </a:pPr>
            <a:r>
              <a:rPr lang="en-US" sz="1400">
                <a:solidFill>
                  <a:schemeClr val="bg1"/>
                </a:solidFill>
                <a:latin typeface="Comic Sans MS" panose="030F0702030302020204" pitchFamily="66" charset="0"/>
                <a:cs typeface="Segoe UI" panose="020B0502040204020203" pitchFamily="34" charset="0"/>
              </a:rPr>
              <a:t>Once </a:t>
            </a:r>
            <a:r>
              <a:rPr lang="en-US" sz="1400" dirty="0">
                <a:solidFill>
                  <a:schemeClr val="bg1"/>
                </a:solidFill>
                <a:latin typeface="Comic Sans MS" panose="030F0702030302020204" pitchFamily="66" charset="0"/>
                <a:cs typeface="Segoe UI" panose="020B0502040204020203" pitchFamily="34" charset="0"/>
              </a:rPr>
              <a:t>the </a:t>
            </a:r>
            <a:r>
              <a:rPr lang="en-US" sz="1400" dirty="0" err="1">
                <a:solidFill>
                  <a:schemeClr val="bg1"/>
                </a:solidFill>
                <a:latin typeface="Comic Sans MS" panose="030F0702030302020204" pitchFamily="66" charset="0"/>
                <a:cs typeface="Segoe UI" panose="020B0502040204020203" pitchFamily="34" charset="0"/>
              </a:rPr>
              <a:t>PictureBox</a:t>
            </a:r>
            <a:r>
              <a:rPr lang="en-US" sz="1400" dirty="0">
                <a:solidFill>
                  <a:schemeClr val="bg1"/>
                </a:solidFill>
                <a:latin typeface="Comic Sans MS" panose="030F0702030302020204" pitchFamily="66" charset="0"/>
                <a:cs typeface="Segoe UI" panose="020B0502040204020203" pitchFamily="34" charset="0"/>
              </a:rPr>
              <a:t> scene is set up along with the Graphics object locked and loaded, we can embed the algorithms necessary to make our desired project. In this project, we’re using a </a:t>
            </a:r>
            <a:r>
              <a:rPr lang="en-US" sz="1400" b="1" dirty="0" err="1">
                <a:solidFill>
                  <a:schemeClr val="bg1"/>
                </a:solidFill>
                <a:latin typeface="Comic Sans MS" panose="030F0702030302020204" pitchFamily="66" charset="0"/>
                <a:cs typeface="Segoe UI" panose="020B0502040204020203" pitchFamily="34" charset="0"/>
              </a:rPr>
              <a:t>raycasting</a:t>
            </a:r>
            <a:r>
              <a:rPr lang="en-US" sz="1400" b="1" dirty="0">
                <a:solidFill>
                  <a:schemeClr val="bg1"/>
                </a:solidFill>
                <a:latin typeface="Comic Sans MS" panose="030F0702030302020204" pitchFamily="66" charset="0"/>
                <a:cs typeface="Segoe UI" panose="020B0502040204020203" pitchFamily="34" charset="0"/>
              </a:rPr>
              <a:t> algorithm </a:t>
            </a:r>
            <a:r>
              <a:rPr lang="en-US" sz="1400" dirty="0">
                <a:solidFill>
                  <a:schemeClr val="bg1"/>
                </a:solidFill>
                <a:latin typeface="Comic Sans MS" panose="030F0702030302020204" pitchFamily="66" charset="0"/>
                <a:cs typeface="Segoe UI" panose="020B0502040204020203" pitchFamily="34" charset="0"/>
              </a:rPr>
              <a:t>courtesy of Dmitry V. Sokolov’s tinyraycaster tutorial on GitHub. You can think of </a:t>
            </a:r>
            <a:r>
              <a:rPr lang="en-US" sz="1400" dirty="0" err="1">
                <a:solidFill>
                  <a:schemeClr val="bg1"/>
                </a:solidFill>
                <a:latin typeface="Comic Sans MS" panose="030F0702030302020204" pitchFamily="66" charset="0"/>
                <a:cs typeface="Segoe UI" panose="020B0502040204020203" pitchFamily="34" charset="0"/>
              </a:rPr>
              <a:t>raycasting</a:t>
            </a:r>
            <a:r>
              <a:rPr lang="en-US" sz="1400" dirty="0">
                <a:solidFill>
                  <a:schemeClr val="bg1"/>
                </a:solidFill>
                <a:latin typeface="Comic Sans MS" panose="030F0702030302020204" pitchFamily="66" charset="0"/>
                <a:cs typeface="Segoe UI" panose="020B0502040204020203" pitchFamily="34" charset="0"/>
              </a:rPr>
              <a:t> as shooting a little laser which helps us retrieve data about objects blocking the laser. </a:t>
            </a:r>
            <a:r>
              <a:rPr lang="en-US" sz="1400" dirty="0" err="1">
                <a:solidFill>
                  <a:schemeClr val="bg1"/>
                </a:solidFill>
                <a:latin typeface="Comic Sans MS" panose="030F0702030302020204" pitchFamily="66" charset="0"/>
                <a:cs typeface="Segoe UI" panose="020B0502040204020203" pitchFamily="34" charset="0"/>
              </a:rPr>
              <a:t>Raycasting</a:t>
            </a:r>
            <a:r>
              <a:rPr lang="en-US" sz="1400" dirty="0">
                <a:solidFill>
                  <a:schemeClr val="bg1"/>
                </a:solidFill>
                <a:latin typeface="Comic Sans MS" panose="030F0702030302020204" pitchFamily="66" charset="0"/>
                <a:cs typeface="Segoe UI" panose="020B0502040204020203" pitchFamily="34" charset="0"/>
              </a:rPr>
              <a:t> algorithms can be combined with map data that represent solid, fixed-volume blocks.</a:t>
            </a:r>
          </a:p>
          <a:p>
            <a:pPr marL="0" indent="0">
              <a:buNone/>
            </a:pPr>
            <a:endParaRPr lang="en-US" sz="1400">
              <a:solidFill>
                <a:schemeClr val="bg1"/>
              </a:solidFill>
              <a:latin typeface="Comic Sans MS" panose="030F0702030302020204" pitchFamily="66" charset="0"/>
              <a:cs typeface="Segoe UI" panose="020B0502040204020203" pitchFamily="34" charset="0"/>
            </a:endParaRPr>
          </a:p>
          <a:p>
            <a:pPr marL="0" indent="0">
              <a:buNone/>
            </a:pPr>
            <a:r>
              <a:rPr lang="en-US" sz="1400">
                <a:solidFill>
                  <a:schemeClr val="bg1"/>
                </a:solidFill>
                <a:latin typeface="Comic Sans MS" panose="030F0702030302020204" pitchFamily="66" charset="0"/>
                <a:cs typeface="Segoe UI" panose="020B0502040204020203" pitchFamily="34" charset="0"/>
              </a:rPr>
              <a:t>I </a:t>
            </a:r>
            <a:r>
              <a:rPr lang="en-US" sz="1400" dirty="0">
                <a:solidFill>
                  <a:schemeClr val="bg1"/>
                </a:solidFill>
                <a:latin typeface="Comic Sans MS" panose="030F0702030302020204" pitchFamily="66" charset="0"/>
                <a:cs typeface="Segoe UI" panose="020B0502040204020203" pitchFamily="34" charset="0"/>
              </a:rPr>
              <a:t>built onto the tutorial by adding a </a:t>
            </a:r>
            <a:r>
              <a:rPr lang="en-US" sz="1400" b="1" dirty="0">
                <a:solidFill>
                  <a:schemeClr val="bg1"/>
                </a:solidFill>
                <a:latin typeface="Comic Sans MS" panose="030F0702030302020204" pitchFamily="66" charset="0"/>
                <a:cs typeface="Segoe UI" panose="020B0502040204020203" pitchFamily="34" charset="0"/>
              </a:rPr>
              <a:t>maze generation algorithm</a:t>
            </a:r>
            <a:r>
              <a:rPr lang="en-US" sz="1400" dirty="0">
                <a:solidFill>
                  <a:schemeClr val="bg1"/>
                </a:solidFill>
                <a:latin typeface="Comic Sans MS" panose="030F0702030302020204" pitchFamily="66" charset="0"/>
                <a:cs typeface="Segoe UI" panose="020B0502040204020203" pitchFamily="34" charset="0"/>
              </a:rPr>
              <a:t> called Binary Tree which is an important part of the game. In addition to that, I realized I could add different blocks. These extra blocks represent the different exits, which are placed by an algorithm that I wrote that randomizes the exit blocks at dead ends in the maze. The exits are re-rolled at certain spots in the maze, so the player needs to have a strategy. I also learned how to handle keypresses </a:t>
            </a:r>
            <a:r>
              <a:rPr lang="en-US" sz="1400">
                <a:solidFill>
                  <a:schemeClr val="bg1"/>
                </a:solidFill>
                <a:latin typeface="Comic Sans MS" panose="030F0702030302020204" pitchFamily="66" charset="0"/>
                <a:cs typeface="Segoe UI" panose="020B0502040204020203" pitchFamily="34" charset="0"/>
              </a:rPr>
              <a:t>smoothly and asynchronously with </a:t>
            </a:r>
            <a:r>
              <a:rPr lang="en-US" sz="1400" dirty="0">
                <a:solidFill>
                  <a:schemeClr val="bg1"/>
                </a:solidFill>
                <a:latin typeface="Comic Sans MS" panose="030F0702030302020204" pitchFamily="66" charset="0"/>
                <a:cs typeface="Segoe UI" panose="020B0502040204020203" pitchFamily="34" charset="0"/>
              </a:rPr>
              <a:t>a timer.</a:t>
            </a:r>
          </a:p>
          <a:p>
            <a:pPr marL="0" indent="0">
              <a:buNone/>
            </a:pPr>
            <a:endParaRPr lang="en-US" sz="1400">
              <a:solidFill>
                <a:schemeClr val="bg1"/>
              </a:solidFill>
              <a:latin typeface="Comic Sans MS" panose="030F0702030302020204" pitchFamily="66" charset="0"/>
              <a:cs typeface="Segoe UI" panose="020B0502040204020203" pitchFamily="34" charset="0"/>
            </a:endParaRPr>
          </a:p>
          <a:p>
            <a:pPr marL="0" indent="0">
              <a:buNone/>
            </a:pPr>
            <a:r>
              <a:rPr lang="en-US" sz="1400">
                <a:solidFill>
                  <a:schemeClr val="bg1"/>
                </a:solidFill>
                <a:latin typeface="Comic Sans MS" panose="030F0702030302020204" pitchFamily="66" charset="0"/>
                <a:cs typeface="Segoe UI" panose="020B0502040204020203" pitchFamily="34" charset="0"/>
              </a:rPr>
              <a:t>There </a:t>
            </a:r>
            <a:r>
              <a:rPr lang="en-US" sz="1400" dirty="0">
                <a:solidFill>
                  <a:schemeClr val="bg1"/>
                </a:solidFill>
                <a:latin typeface="Comic Sans MS" panose="030F0702030302020204" pitchFamily="66" charset="0"/>
                <a:cs typeface="Segoe UI" panose="020B0502040204020203" pitchFamily="34" charset="0"/>
              </a:rPr>
              <a:t>are three exit blocks: </a:t>
            </a:r>
            <a:r>
              <a:rPr lang="en-US" sz="1400" dirty="0" err="1">
                <a:solidFill>
                  <a:schemeClr val="bg1"/>
                </a:solidFill>
                <a:latin typeface="Comic Sans MS" panose="030F0702030302020204" pitchFamily="66" charset="0"/>
                <a:cs typeface="Segoe UI" panose="020B0502040204020203" pitchFamily="34" charset="0"/>
              </a:rPr>
              <a:t>warpblock</a:t>
            </a:r>
            <a:r>
              <a:rPr lang="en-US" sz="1400" dirty="0">
                <a:solidFill>
                  <a:schemeClr val="bg1"/>
                </a:solidFill>
                <a:latin typeface="Comic Sans MS" panose="030F0702030302020204" pitchFamily="66" charset="0"/>
                <a:cs typeface="Segoe UI" panose="020B0502040204020203" pitchFamily="34" charset="0"/>
              </a:rPr>
              <a:t>, </a:t>
            </a:r>
            <a:r>
              <a:rPr lang="en-US" sz="1400" dirty="0" err="1">
                <a:solidFill>
                  <a:schemeClr val="bg1"/>
                </a:solidFill>
                <a:latin typeface="Comic Sans MS" panose="030F0702030302020204" pitchFamily="66" charset="0"/>
                <a:cs typeface="Segoe UI" panose="020B0502040204020203" pitchFamily="34" charset="0"/>
              </a:rPr>
              <a:t>winblock</a:t>
            </a:r>
            <a:r>
              <a:rPr lang="en-US" sz="1400" dirty="0">
                <a:solidFill>
                  <a:schemeClr val="bg1"/>
                </a:solidFill>
                <a:latin typeface="Comic Sans MS" panose="030F0702030302020204" pitchFamily="66" charset="0"/>
                <a:cs typeface="Segoe UI" panose="020B0502040204020203" pitchFamily="34" charset="0"/>
              </a:rPr>
              <a:t>, and </a:t>
            </a:r>
            <a:r>
              <a:rPr lang="en-US" sz="1400" dirty="0" err="1">
                <a:solidFill>
                  <a:schemeClr val="bg1"/>
                </a:solidFill>
                <a:latin typeface="Comic Sans MS" panose="030F0702030302020204" pitchFamily="66" charset="0"/>
                <a:cs typeface="Segoe UI" panose="020B0502040204020203" pitchFamily="34" charset="0"/>
              </a:rPr>
              <a:t>misfortuneblock</a:t>
            </a:r>
            <a:r>
              <a:rPr lang="en-US" sz="1400" dirty="0">
                <a:solidFill>
                  <a:schemeClr val="bg1"/>
                </a:solidFill>
                <a:latin typeface="Comic Sans MS" panose="030F0702030302020204" pitchFamily="66" charset="0"/>
                <a:cs typeface="Segoe UI" panose="020B0502040204020203" pitchFamily="34" charset="0"/>
              </a:rPr>
              <a:t>. </a:t>
            </a:r>
            <a:r>
              <a:rPr lang="en-US" sz="1400" dirty="0" err="1">
                <a:solidFill>
                  <a:schemeClr val="bg1"/>
                </a:solidFill>
                <a:latin typeface="Comic Sans MS" panose="030F0702030302020204" pitchFamily="66" charset="0"/>
                <a:cs typeface="Segoe UI" panose="020B0502040204020203" pitchFamily="34" charset="0"/>
              </a:rPr>
              <a:t>Warpblock</a:t>
            </a:r>
            <a:r>
              <a:rPr lang="en-US" sz="1400" dirty="0">
                <a:solidFill>
                  <a:schemeClr val="bg1"/>
                </a:solidFill>
                <a:latin typeface="Comic Sans MS" panose="030F0702030302020204" pitchFamily="66" charset="0"/>
                <a:cs typeface="Segoe UI" panose="020B0502040204020203" pitchFamily="34" charset="0"/>
              </a:rPr>
              <a:t> will send you to a larger maze with better chance of rolling a winblock, </a:t>
            </a:r>
            <a:r>
              <a:rPr lang="en-US" sz="1400" dirty="0" err="1">
                <a:solidFill>
                  <a:schemeClr val="bg1"/>
                </a:solidFill>
                <a:latin typeface="Comic Sans MS" panose="030F0702030302020204" pitchFamily="66" charset="0"/>
                <a:cs typeface="Segoe UI" panose="020B0502040204020203" pitchFamily="34" charset="0"/>
              </a:rPr>
              <a:t>winblock</a:t>
            </a:r>
            <a:r>
              <a:rPr lang="en-US" sz="1400" dirty="0">
                <a:solidFill>
                  <a:schemeClr val="bg1"/>
                </a:solidFill>
                <a:latin typeface="Comic Sans MS" panose="030F0702030302020204" pitchFamily="66" charset="0"/>
                <a:cs typeface="Segoe UI" panose="020B0502040204020203" pitchFamily="34" charset="0"/>
              </a:rPr>
              <a:t> is the player’s great escape, and </a:t>
            </a:r>
            <a:r>
              <a:rPr lang="en-US" sz="1400" dirty="0" err="1">
                <a:solidFill>
                  <a:schemeClr val="bg1"/>
                </a:solidFill>
                <a:latin typeface="Comic Sans MS" panose="030F0702030302020204" pitchFamily="66" charset="0"/>
                <a:cs typeface="Segoe UI" panose="020B0502040204020203" pitchFamily="34" charset="0"/>
              </a:rPr>
              <a:t>misfortuneblock</a:t>
            </a:r>
            <a:r>
              <a:rPr lang="en-US" sz="1400" dirty="0">
                <a:solidFill>
                  <a:schemeClr val="bg1"/>
                </a:solidFill>
                <a:latin typeface="Comic Sans MS" panose="030F0702030302020204" pitchFamily="66" charset="0"/>
                <a:cs typeface="Segoe UI" panose="020B0502040204020203" pitchFamily="34" charset="0"/>
              </a:rPr>
              <a:t> will send you back to a small maze. Winblocks are possible at any maze size, but you’ll have to be lucky! This game is about persistence and luck.</a:t>
            </a:r>
          </a:p>
        </p:txBody>
      </p:sp>
    </p:spTree>
    <p:extLst>
      <p:ext uri="{BB962C8B-B14F-4D97-AF65-F5344CB8AC3E}">
        <p14:creationId xmlns:p14="http://schemas.microsoft.com/office/powerpoint/2010/main" val="304665730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Proposal: Goals &amp; Objectives</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92500" lnSpcReduction="20000"/>
          </a:bodyPr>
          <a:lstStyle/>
          <a:p>
            <a:pPr marL="0" indent="0">
              <a:buNone/>
            </a:pPr>
            <a:r>
              <a:rPr lang="en-US" sz="1400">
                <a:solidFill>
                  <a:schemeClr val="bg1"/>
                </a:solidFill>
                <a:latin typeface="Comic Sans MS" panose="030F0702030302020204" pitchFamily="66" charset="0"/>
              </a:rPr>
              <a:t>To begin with, I used a tutorial on GitHub to make the </a:t>
            </a:r>
            <a:r>
              <a:rPr lang="en-US" sz="1400" b="1" dirty="0" err="1">
                <a:solidFill>
                  <a:schemeClr val="bg1"/>
                </a:solidFill>
                <a:latin typeface="Comic Sans MS" panose="030F0702030302020204" pitchFamily="66" charset="0"/>
              </a:rPr>
              <a:t>raycasting</a:t>
            </a:r>
            <a:r>
              <a:rPr lang="en-US" sz="1400" b="1">
                <a:solidFill>
                  <a:schemeClr val="bg1"/>
                </a:solidFill>
                <a:latin typeface="Comic Sans MS" panose="030F0702030302020204" pitchFamily="66" charset="0"/>
              </a:rPr>
              <a:t> system</a:t>
            </a:r>
            <a:r>
              <a:rPr lang="en-US" sz="1400">
                <a:solidFill>
                  <a:schemeClr val="bg1"/>
                </a:solidFill>
                <a:latin typeface="Comic Sans MS" panose="030F0702030302020204" pitchFamily="66" charset="0"/>
              </a:rPr>
              <a:t>. This tutorial, </a:t>
            </a:r>
            <a:r>
              <a:rPr lang="en-US" sz="1400" dirty="0" err="1">
                <a:solidFill>
                  <a:schemeClr val="bg1"/>
                </a:solidFill>
                <a:latin typeface="Comic Sans MS" panose="030F0702030302020204" pitchFamily="66" charset="0"/>
              </a:rPr>
              <a:t>ssloy</a:t>
            </a:r>
            <a:r>
              <a:rPr lang="en-US" sz="1400">
                <a:solidFill>
                  <a:schemeClr val="bg1"/>
                </a:solidFill>
                <a:latin typeface="Comic Sans MS" panose="030F0702030302020204" pitchFamily="66" charset="0"/>
              </a:rPr>
              <a:t>/</a:t>
            </a:r>
            <a:r>
              <a:rPr lang="en-US" sz="1400" dirty="0" err="1">
                <a:solidFill>
                  <a:schemeClr val="bg1"/>
                </a:solidFill>
                <a:latin typeface="Comic Sans MS" panose="030F0702030302020204" pitchFamily="66" charset="0"/>
              </a:rPr>
              <a:t>raycaster</a:t>
            </a:r>
            <a:r>
              <a:rPr lang="en-US" sz="1400">
                <a:solidFill>
                  <a:schemeClr val="bg1"/>
                </a:solidFill>
                <a:latin typeface="Comic Sans MS" panose="030F0702030302020204" pitchFamily="66" charset="0"/>
              </a:rPr>
              <a:t>, helped me understand how to create map data and how it is combined with </a:t>
            </a:r>
            <a:r>
              <a:rPr lang="en-US" sz="1400" dirty="0" err="1">
                <a:solidFill>
                  <a:schemeClr val="bg1"/>
                </a:solidFill>
                <a:latin typeface="Comic Sans MS" panose="030F0702030302020204" pitchFamily="66" charset="0"/>
              </a:rPr>
              <a:t>raycasting</a:t>
            </a:r>
            <a:r>
              <a:rPr lang="en-US" sz="1400">
                <a:solidFill>
                  <a:schemeClr val="bg1"/>
                </a:solidFill>
                <a:latin typeface="Comic Sans MS" panose="030F0702030302020204" pitchFamily="66" charset="0"/>
              </a:rPr>
              <a:t> algorithms.</a:t>
            </a:r>
          </a:p>
          <a:p>
            <a:pPr marL="0" indent="0">
              <a:buNone/>
            </a:pPr>
            <a:endParaRPr lang="en-US" sz="1400">
              <a:solidFill>
                <a:schemeClr val="bg1"/>
              </a:solidFill>
              <a:latin typeface="Comic Sans MS" panose="030F0702030302020204" pitchFamily="66" charset="0"/>
            </a:endParaRPr>
          </a:p>
          <a:p>
            <a:pPr marL="0" indent="0">
              <a:buNone/>
            </a:pPr>
            <a:r>
              <a:rPr lang="en-US" sz="1400">
                <a:solidFill>
                  <a:schemeClr val="bg1"/>
                </a:solidFill>
                <a:latin typeface="Comic Sans MS" panose="030F0702030302020204" pitchFamily="66" charset="0"/>
              </a:rPr>
              <a:t>As described earlier, a </a:t>
            </a:r>
            <a:r>
              <a:rPr lang="en-US" sz="1400" dirty="0" err="1">
                <a:solidFill>
                  <a:schemeClr val="bg1"/>
                </a:solidFill>
                <a:latin typeface="Comic Sans MS" panose="030F0702030302020204" pitchFamily="66" charset="0"/>
              </a:rPr>
              <a:t>raycaster</a:t>
            </a:r>
            <a:r>
              <a:rPr lang="en-US" sz="1400">
                <a:solidFill>
                  <a:schemeClr val="bg1"/>
                </a:solidFill>
                <a:latin typeface="Comic Sans MS" panose="030F0702030302020204" pitchFamily="66" charset="0"/>
              </a:rPr>
              <a:t> works by shooting an imaginary laser until it hits an object. When an object is hit, the laser’s loop will be broken out of. We can build further on this principle by casting multiple rays that cover the entire FOV (Field of View) of the player. After that, we can draw the map with a little pseudo-3D rendering system. To make that rendering happen, vertical segments are drawn. The height of the vertical segments are inversely proportional to the distance of the object blocking the laser.</a:t>
            </a:r>
          </a:p>
          <a:p>
            <a:pPr marL="0" indent="0">
              <a:buNone/>
            </a:pPr>
            <a:endParaRPr lang="en-US" sz="1400">
              <a:solidFill>
                <a:schemeClr val="bg1"/>
              </a:solidFill>
              <a:latin typeface="Comic Sans MS" panose="030F0702030302020204" pitchFamily="66" charset="0"/>
            </a:endParaRPr>
          </a:p>
          <a:p>
            <a:pPr marL="0" indent="0">
              <a:buNone/>
            </a:pPr>
            <a:r>
              <a:rPr lang="en-US" sz="1400">
                <a:solidFill>
                  <a:schemeClr val="bg1"/>
                </a:solidFill>
                <a:latin typeface="Comic Sans MS" panose="030F0702030302020204" pitchFamily="66" charset="0"/>
              </a:rPr>
              <a:t>After following the tutorial, I decided to look into </a:t>
            </a:r>
            <a:r>
              <a:rPr lang="en-US" sz="1400" b="1">
                <a:solidFill>
                  <a:schemeClr val="bg1"/>
                </a:solidFill>
                <a:latin typeface="Comic Sans MS" panose="030F0702030302020204" pitchFamily="66" charset="0"/>
              </a:rPr>
              <a:t>maze generation algorithms</a:t>
            </a:r>
            <a:r>
              <a:rPr lang="en-US" sz="1400">
                <a:solidFill>
                  <a:schemeClr val="bg1"/>
                </a:solidFill>
                <a:latin typeface="Comic Sans MS" panose="030F0702030302020204" pitchFamily="66" charset="0"/>
              </a:rPr>
              <a:t>. There are a wide variety of algorithms that generate mazes with varying speed and storage requirements, in addition to biases in the maze. Because the other algorithms required keeping track of storage, I decided to give the simple Binary Tree Algorithm a go. This algorithm creates biased mazes, but they’re suitable enough for a </a:t>
            </a:r>
            <a:r>
              <a:rPr lang="en-US" sz="1400" dirty="0" err="1">
                <a:solidFill>
                  <a:schemeClr val="bg1"/>
                </a:solidFill>
                <a:latin typeface="Comic Sans MS" panose="030F0702030302020204" pitchFamily="66" charset="0"/>
              </a:rPr>
              <a:t>raycasting</a:t>
            </a:r>
            <a:r>
              <a:rPr lang="en-US" sz="1400">
                <a:solidFill>
                  <a:schemeClr val="bg1"/>
                </a:solidFill>
                <a:latin typeface="Comic Sans MS" panose="030F0702030302020204" pitchFamily="66" charset="0"/>
              </a:rPr>
              <a:t> game. It goes through every other cell after a 1x1 offset, and randomly carves a passage either down or right so long as carving it is possible.</a:t>
            </a:r>
          </a:p>
          <a:p>
            <a:pPr marL="0" indent="0">
              <a:buNone/>
            </a:pPr>
            <a:endParaRPr lang="en-US" sz="1400">
              <a:solidFill>
                <a:schemeClr val="bg1"/>
              </a:solidFill>
              <a:latin typeface="Comic Sans MS" panose="030F0702030302020204" pitchFamily="66" charset="0"/>
            </a:endParaRPr>
          </a:p>
          <a:p>
            <a:pPr marL="0" indent="0">
              <a:buNone/>
            </a:pPr>
            <a:r>
              <a:rPr lang="en-US" sz="1400">
                <a:solidFill>
                  <a:schemeClr val="bg1"/>
                </a:solidFill>
                <a:latin typeface="Comic Sans MS" panose="030F0702030302020204" pitchFamily="66" charset="0"/>
              </a:rPr>
              <a:t>Eventually, I found something unique to add to my game. I made an </a:t>
            </a:r>
            <a:r>
              <a:rPr lang="en-US" sz="1400" b="1">
                <a:solidFill>
                  <a:schemeClr val="bg1"/>
                </a:solidFill>
                <a:latin typeface="Comic Sans MS" panose="030F0702030302020204" pitchFamily="66" charset="0"/>
              </a:rPr>
              <a:t>exit rolling system</a:t>
            </a:r>
            <a:r>
              <a:rPr lang="en-US" sz="1400">
                <a:solidFill>
                  <a:schemeClr val="bg1"/>
                </a:solidFill>
                <a:latin typeface="Comic Sans MS" panose="030F0702030302020204" pitchFamily="66" charset="0"/>
              </a:rPr>
              <a:t>. Using the different exits mentioned in the Introduction, I found out how to count the neighbors of every other cell in the maze after a 1x1 offset, much like the Binary Tree Algorithm iterates.</a:t>
            </a:r>
          </a:p>
          <a:p>
            <a:pPr marL="0" indent="0">
              <a:buNone/>
            </a:pPr>
            <a:endParaRPr lang="en-US" sz="1400">
              <a:solidFill>
                <a:schemeClr val="bg1"/>
              </a:solidFill>
              <a:latin typeface="Comic Sans MS" panose="030F0702030302020204" pitchFamily="66" charset="0"/>
            </a:endParaRPr>
          </a:p>
          <a:p>
            <a:pPr marL="0" indent="0">
              <a:buNone/>
            </a:pPr>
            <a:r>
              <a:rPr lang="en-US" sz="1400">
                <a:solidFill>
                  <a:schemeClr val="bg1"/>
                </a:solidFill>
                <a:latin typeface="Comic Sans MS" panose="030F0702030302020204" pitchFamily="66" charset="0"/>
              </a:rPr>
              <a:t>If the neighbors in the cell equal exactly </a:t>
            </a:r>
            <a:r>
              <a:rPr lang="en-US" sz="1400" i="1">
                <a:solidFill>
                  <a:schemeClr val="bg1"/>
                </a:solidFill>
                <a:latin typeface="Comic Sans MS" panose="030F0702030302020204" pitchFamily="66" charset="0"/>
              </a:rPr>
              <a:t>one</a:t>
            </a:r>
            <a:r>
              <a:rPr lang="en-US" sz="1400">
                <a:solidFill>
                  <a:schemeClr val="bg1"/>
                </a:solidFill>
                <a:latin typeface="Comic Sans MS" panose="030F0702030302020204" pitchFamily="66" charset="0"/>
              </a:rPr>
              <a:t>, and </a:t>
            </a:r>
            <a:r>
              <a:rPr lang="en-US" sz="1400" i="1">
                <a:solidFill>
                  <a:schemeClr val="bg1"/>
                </a:solidFill>
                <a:latin typeface="Comic Sans MS" panose="030F0702030302020204" pitchFamily="66" charset="0"/>
              </a:rPr>
              <a:t>exactly one</a:t>
            </a:r>
            <a:r>
              <a:rPr lang="en-US" sz="1400">
                <a:solidFill>
                  <a:schemeClr val="bg1"/>
                </a:solidFill>
                <a:latin typeface="Comic Sans MS" panose="030F0702030302020204" pitchFamily="66" charset="0"/>
              </a:rPr>
              <a:t>, we know that spot is a dead end in the maze. Next, after knowing it’s a dead end suitable as an exit location, I use a random number generator. </a:t>
            </a:r>
            <a:r>
              <a:rPr lang="en-US" sz="1400" dirty="0" err="1">
                <a:solidFill>
                  <a:schemeClr val="bg1"/>
                </a:solidFill>
                <a:latin typeface="Comic Sans MS" panose="030F0702030302020204" pitchFamily="66" charset="0"/>
              </a:rPr>
              <a:t>Warpblocks</a:t>
            </a:r>
            <a:r>
              <a:rPr lang="en-US" sz="1400">
                <a:solidFill>
                  <a:schemeClr val="bg1"/>
                </a:solidFill>
                <a:latin typeface="Comic Sans MS" panose="030F0702030302020204" pitchFamily="66" charset="0"/>
              </a:rPr>
              <a:t> and </a:t>
            </a:r>
            <a:r>
              <a:rPr lang="en-US" sz="1400" dirty="0" err="1">
                <a:solidFill>
                  <a:schemeClr val="bg1"/>
                </a:solidFill>
                <a:latin typeface="Comic Sans MS" panose="030F0702030302020204" pitchFamily="66" charset="0"/>
              </a:rPr>
              <a:t>Misfortuneblocks</a:t>
            </a:r>
            <a:r>
              <a:rPr lang="en-US" sz="1400">
                <a:solidFill>
                  <a:schemeClr val="bg1"/>
                </a:solidFill>
                <a:latin typeface="Comic Sans MS" panose="030F0702030302020204" pitchFamily="66" charset="0"/>
              </a:rPr>
              <a:t> have a 20% chance of being generated, whereas </a:t>
            </a:r>
            <a:r>
              <a:rPr lang="en-US" sz="1400" dirty="0" err="1">
                <a:solidFill>
                  <a:schemeClr val="bg1"/>
                </a:solidFill>
                <a:latin typeface="Comic Sans MS" panose="030F0702030302020204" pitchFamily="66" charset="0"/>
              </a:rPr>
              <a:t>Winblocks</a:t>
            </a:r>
            <a:r>
              <a:rPr lang="en-US" sz="1400">
                <a:solidFill>
                  <a:schemeClr val="bg1"/>
                </a:solidFill>
                <a:latin typeface="Comic Sans MS" panose="030F0702030302020204" pitchFamily="66" charset="0"/>
              </a:rPr>
              <a:t> have a less than 1% chance of being generated. The exit rolling system is invoked based on position and </a:t>
            </a:r>
            <a:r>
              <a:rPr lang="en-US" sz="1400" dirty="0" err="1">
                <a:solidFill>
                  <a:schemeClr val="bg1"/>
                </a:solidFill>
                <a:latin typeface="Comic Sans MS" panose="030F0702030302020204" pitchFamily="66" charset="0"/>
              </a:rPr>
              <a:t>stepcount</a:t>
            </a:r>
            <a:r>
              <a:rPr lang="en-US" sz="1400">
                <a:solidFill>
                  <a:schemeClr val="bg1"/>
                </a:solidFill>
                <a:latin typeface="Comic Sans MS" panose="030F0702030302020204" pitchFamily="66" charset="0"/>
              </a:rPr>
              <a:t>. I wish I knew how to describe it well.</a:t>
            </a:r>
          </a:p>
        </p:txBody>
      </p:sp>
    </p:spTree>
    <p:extLst>
      <p:ext uri="{BB962C8B-B14F-4D97-AF65-F5344CB8AC3E}">
        <p14:creationId xmlns:p14="http://schemas.microsoft.com/office/powerpoint/2010/main" val="313595871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Proposal: Tool Requirements</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lstStyle/>
          <a:p>
            <a:pPr marL="0" indent="0">
              <a:buNone/>
            </a:pPr>
            <a:r>
              <a:rPr lang="en-US">
                <a:solidFill>
                  <a:schemeClr val="bg1"/>
                </a:solidFill>
                <a:latin typeface="Comic Sans MS" panose="030F0702030302020204" pitchFamily="66" charset="0"/>
              </a:rPr>
              <a:t>To run the application, you will probably need around 12 KB of storage space, as well as the capability to run WinForms applications with the .NET Framework.</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Graphics App was developed with Visual Studio 2017. To work on later versions, the project may need to be converted. Later versions have not been tested.</a:t>
            </a:r>
          </a:p>
        </p:txBody>
      </p:sp>
    </p:spTree>
    <p:extLst>
      <p:ext uri="{BB962C8B-B14F-4D97-AF65-F5344CB8AC3E}">
        <p14:creationId xmlns:p14="http://schemas.microsoft.com/office/powerpoint/2010/main" val="85954312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Proposal: Conclusion</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70000" lnSpcReduction="20000"/>
          </a:bodyPr>
          <a:lstStyle/>
          <a:p>
            <a:pPr marL="0" indent="0">
              <a:buNone/>
            </a:pPr>
            <a:r>
              <a:rPr lang="en-US">
                <a:solidFill>
                  <a:schemeClr val="bg1"/>
                </a:solidFill>
                <a:latin typeface="Comic Sans MS" panose="030F0702030302020204" pitchFamily="66" charset="0"/>
              </a:rPr>
              <a:t>My project is capable of drawing a pseudo-3D maze, handling keypresses asynchronously, and randomly generating exits. However, it’s not perfect.</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To improve the project for the next release, I would consider foremost the conditions for rolling the exits. Right now, it’s predictable where the exits are rolled. I could find a way to make it more random. I might even make the exits reroll based on time, rather than movement. I want it to not roll if the player keeps a low enough profile.</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If possible, I could shade the walls of the raycaster, making the experience of the game more visually appealing. Additionally, this would make the game less confusing for sure. The camera right now is a bit offset, so I could fix that.</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Maybe I could add different types of mazes to be generated, as well as varying difficulty settings. If I wanted to, I could even consider adding entities designed to hunt the player down, just like The Backrooms.</a:t>
            </a:r>
          </a:p>
        </p:txBody>
      </p:sp>
    </p:spTree>
    <p:extLst>
      <p:ext uri="{BB962C8B-B14F-4D97-AF65-F5344CB8AC3E}">
        <p14:creationId xmlns:p14="http://schemas.microsoft.com/office/powerpoint/2010/main" val="104447596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Proposal: Deliverables</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92500" lnSpcReduction="20000"/>
          </a:bodyPr>
          <a:lstStyle/>
          <a:p>
            <a:pPr marL="0" indent="0">
              <a:buNone/>
            </a:pPr>
            <a:r>
              <a:rPr lang="en-US">
                <a:solidFill>
                  <a:schemeClr val="bg1"/>
                </a:solidFill>
                <a:latin typeface="Comic Sans MS" panose="030F0702030302020204" pitchFamily="66" charset="0"/>
              </a:rPr>
              <a:t>The 12 KB program executable seems to run independently, so the program will be distributed solely as an executable and nothing more.</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I could let people download it online, put it on a CD, a flash drive, or similar because of the application’s portability. Once downloaded, there’s no need to install, and the program will run instantly.</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If I wanted to make the game paid, I could add a key activation system. I would have to make sure the vast majority of copies are actually legitimate and try to prevent the use of keygen programs or anything of that sort to bypass activation.</a:t>
            </a:r>
          </a:p>
        </p:txBody>
      </p:sp>
    </p:spTree>
    <p:extLst>
      <p:ext uri="{BB962C8B-B14F-4D97-AF65-F5344CB8AC3E}">
        <p14:creationId xmlns:p14="http://schemas.microsoft.com/office/powerpoint/2010/main" val="847126599"/>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Introduction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62500" lnSpcReduction="20000"/>
              </a:bodyPr>
              <a:lstStyle/>
              <a:p>
                <a:pPr marL="0" indent="0">
                  <a:buNone/>
                </a:pPr>
                <a:r>
                  <a:rPr lang="en-US">
                    <a:solidFill>
                      <a:schemeClr val="bg1"/>
                    </a:solidFill>
                    <a:latin typeface="Comic Sans MS" panose="030F0702030302020204" pitchFamily="66" charset="0"/>
                  </a:rPr>
                  <a:t>I find the </a:t>
                </a:r>
                <a:r>
                  <a:rPr lang="en-US" b="1">
                    <a:solidFill>
                      <a:schemeClr val="bg1"/>
                    </a:solidFill>
                    <a:latin typeface="Comic Sans MS" panose="030F0702030302020204" pitchFamily="66" charset="0"/>
                  </a:rPr>
                  <a:t>Visibility Cone</a:t>
                </a:r>
                <a:r>
                  <a:rPr lang="en-US">
                    <a:solidFill>
                      <a:schemeClr val="bg1"/>
                    </a:solidFill>
                    <a:latin typeface="Comic Sans MS" panose="030F0702030302020204" pitchFamily="66" charset="0"/>
                  </a:rPr>
                  <a:t> of the raycaster to be the most interesting. We make a visibility cone to help us have the rays cover the entire Field of View of the player’s virtual eye.</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To cast a ray, these equations are used: </a:t>
                </a:r>
              </a:p>
              <a:p>
                <a:pPr marL="514350" indent="-514350">
                  <a:buFont typeface="+mj-lt"/>
                  <a:buAutoNum type="arabicPeriod"/>
                </a:pPr>
                <a14:m>
                  <m:oMath xmlns:m="http://schemas.openxmlformats.org/officeDocument/2006/math">
                    <m:r>
                      <a:rPr lang="en-US" b="0" i="1" smtClean="0">
                        <a:solidFill>
                          <a:schemeClr val="bg1"/>
                        </a:solidFill>
                        <a:latin typeface="Cambria Math" panose="02040503050406030204" pitchFamily="18" charset="0"/>
                      </a:rPr>
                      <m:t>𝑥</m:t>
                    </m:r>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𝑥</m:t>
                        </m:r>
                      </m:sub>
                    </m:sSub>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𝑐</m:t>
                    </m:r>
                    <m:func>
                      <m:funcPr>
                        <m:ctrlPr>
                          <a:rPr lang="en-US" b="0" i="1" smtClean="0">
                            <a:solidFill>
                              <a:schemeClr val="bg1"/>
                            </a:solidFill>
                            <a:latin typeface="Cambria Math"/>
                          </a:rPr>
                        </m:ctrlPr>
                      </m:funcPr>
                      <m:fName>
                        <m:r>
                          <m:rPr>
                            <m:sty m:val="p"/>
                          </m:rPr>
                          <a:rPr lang="en-US" b="0" i="0" smtClean="0">
                            <a:solidFill>
                              <a:schemeClr val="bg1"/>
                            </a:solidFill>
                            <a:latin typeface="Cambria Math" panose="02040503050406030204" pitchFamily="18" charset="0"/>
                          </a:rPr>
                          <m:t>cos</m:t>
                        </m:r>
                      </m:fName>
                      <m:e>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𝑎</m:t>
                            </m:r>
                          </m:sub>
                        </m:sSub>
                      </m:e>
                    </m:func>
                  </m:oMath>
                </a14:m>
                <a:endParaRPr lang="en-US">
                  <a:solidFill>
                    <a:schemeClr val="bg1"/>
                  </a:solidFill>
                  <a:latin typeface="Comic Sans MS" panose="030F0702030302020204" pitchFamily="66" charset="0"/>
                </a:endParaRPr>
              </a:p>
              <a:p>
                <a:pPr marL="514350" indent="-514350">
                  <a:buFont typeface="+mj-lt"/>
                  <a:buAutoNum type="arabicPeriod"/>
                </a:pPr>
                <a14:m>
                  <m:oMath xmlns:m="http://schemas.openxmlformats.org/officeDocument/2006/math">
                    <m:r>
                      <a:rPr lang="en-US" b="0" i="1" smtClean="0">
                        <a:solidFill>
                          <a:schemeClr val="bg1"/>
                        </a:solidFill>
                        <a:latin typeface="Cambria Math" panose="02040503050406030204" pitchFamily="18" charset="0"/>
                      </a:rPr>
                      <m:t>𝑦</m:t>
                    </m:r>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𝑦</m:t>
                        </m:r>
                      </m:sub>
                    </m:sSub>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𝑐</m:t>
                    </m:r>
                    <m:func>
                      <m:funcPr>
                        <m:ctrlPr>
                          <a:rPr lang="en-US" b="0" i="1" smtClean="0">
                            <a:solidFill>
                              <a:schemeClr val="bg1"/>
                            </a:solidFill>
                            <a:latin typeface="Cambria Math"/>
                          </a:rPr>
                        </m:ctrlPr>
                      </m:funcPr>
                      <m:fName>
                        <m:r>
                          <m:rPr>
                            <m:sty m:val="p"/>
                          </m:rPr>
                          <a:rPr lang="en-US" b="0" i="0" smtClean="0">
                            <a:solidFill>
                              <a:schemeClr val="bg1"/>
                            </a:solidFill>
                            <a:latin typeface="Cambria Math" panose="02040503050406030204" pitchFamily="18" charset="0"/>
                          </a:rPr>
                          <m:t>sin</m:t>
                        </m:r>
                      </m:fName>
                      <m:e>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𝑎</m:t>
                            </m:r>
                          </m:sub>
                        </m:sSub>
                      </m:e>
                    </m:func>
                  </m:oMath>
                </a14:m>
                <a:endParaRPr lang="en-US">
                  <a:solidFill>
                    <a:schemeClr val="bg1"/>
                  </a:solidFill>
                  <a:latin typeface="Comic Sans MS" panose="030F0702030302020204" pitchFamily="66" charset="0"/>
                </a:endParaRP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The </a:t>
                </a:r>
                <a14:m>
                  <m:oMath xmlns:m="http://schemas.openxmlformats.org/officeDocument/2006/math">
                    <m:r>
                      <a:rPr lang="en-US" b="0" i="1" smtClean="0">
                        <a:solidFill>
                          <a:schemeClr val="bg1"/>
                        </a:solidFill>
                        <a:latin typeface="Cambria Math" panose="02040503050406030204" pitchFamily="18" charset="0"/>
                      </a:rPr>
                      <m:t>𝑐</m:t>
                    </m:r>
                  </m:oMath>
                </a14:m>
                <a:r>
                  <a:rPr lang="en-US">
                    <a:solidFill>
                      <a:schemeClr val="bg1"/>
                    </a:solidFill>
                    <a:latin typeface="Comic Sans MS" panose="030F0702030302020204" pitchFamily="66" charset="0"/>
                  </a:rPr>
                  <a:t> is the distance from point </a:t>
                </a:r>
                <a14:m>
                  <m:oMath xmlns:m="http://schemas.openxmlformats.org/officeDocument/2006/math">
                    <m:d>
                      <m:dPr>
                        <m:ctrlPr>
                          <a:rPr lang="en-US" b="0" i="1" smtClean="0">
                            <a:solidFill>
                              <a:schemeClr val="bg1"/>
                            </a:solidFill>
                            <a:latin typeface="Cambria Math"/>
                          </a:rPr>
                        </m:ctrlPr>
                      </m:dPr>
                      <m:e>
                        <m:r>
                          <a:rPr lang="en-US" b="0" i="1" smtClean="0">
                            <a:solidFill>
                              <a:schemeClr val="bg1"/>
                            </a:solidFill>
                            <a:latin typeface="Cambria Math" panose="02040503050406030204" pitchFamily="18" charset="0"/>
                          </a:rPr>
                          <m:t>𝑥</m:t>
                        </m:r>
                        <m:r>
                          <a:rPr lang="en-US" b="0" i="1" smtClean="0">
                            <a:solidFill>
                              <a:schemeClr val="bg1"/>
                            </a:solidFill>
                            <a:latin typeface="Cambria Math" panose="02040503050406030204" pitchFamily="18" charset="0"/>
                          </a:rPr>
                          <m:t>, </m:t>
                        </m:r>
                        <m:r>
                          <a:rPr lang="en-US" b="0" i="1" smtClean="0">
                            <a:solidFill>
                              <a:schemeClr val="bg1"/>
                            </a:solidFill>
                            <a:latin typeface="Cambria Math" panose="02040503050406030204" pitchFamily="18" charset="0"/>
                          </a:rPr>
                          <m:t>𝑦</m:t>
                        </m:r>
                      </m:e>
                    </m:d>
                  </m:oMath>
                </a14:m>
                <a:r>
                  <a:rPr lang="en-US">
                    <a:solidFill>
                      <a:schemeClr val="bg1"/>
                    </a:solidFill>
                    <a:latin typeface="Comic Sans MS" panose="030F0702030302020204" pitchFamily="66" charset="0"/>
                  </a:rPr>
                  <a:t> of the ray to </a:t>
                </a:r>
                <a14:m>
                  <m:oMath xmlns:m="http://schemas.openxmlformats.org/officeDocument/2006/math">
                    <m:d>
                      <m:dPr>
                        <m:ctrlPr>
                          <a:rPr lang="en-US" b="0" i="1" smtClean="0">
                            <a:solidFill>
                              <a:schemeClr val="bg1"/>
                            </a:solidFill>
                            <a:latin typeface="Cambria Math"/>
                          </a:rPr>
                        </m:ctrlPr>
                      </m:dPr>
                      <m:e>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𝑥</m:t>
                            </m:r>
                          </m:sub>
                        </m:sSub>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𝑦</m:t>
                            </m:r>
                          </m:sub>
                        </m:sSub>
                      </m:e>
                    </m:d>
                  </m:oMath>
                </a14:m>
                <a:r>
                  <a:rPr lang="en-US">
                    <a:solidFill>
                      <a:schemeClr val="bg1"/>
                    </a:solidFill>
                    <a:latin typeface="Comic Sans MS" panose="030F0702030302020204" pitchFamily="66" charset="0"/>
                  </a:rPr>
                  <a:t>, the player’s position. In a program, this algorithm uses a for loop with </a:t>
                </a:r>
                <a14:m>
                  <m:oMath xmlns:m="http://schemas.openxmlformats.org/officeDocument/2006/math">
                    <m:r>
                      <a:rPr lang="en-US" b="0" i="1" smtClean="0">
                        <a:solidFill>
                          <a:schemeClr val="bg1"/>
                        </a:solidFill>
                        <a:latin typeface="Cambria Math" panose="02040503050406030204" pitchFamily="18" charset="0"/>
                      </a:rPr>
                      <m:t>𝑐</m:t>
                    </m:r>
                  </m:oMath>
                </a14:m>
                <a:r>
                  <a:rPr lang="en-US">
                    <a:solidFill>
                      <a:schemeClr val="bg1"/>
                    </a:solidFill>
                    <a:latin typeface="Comic Sans MS" panose="030F0702030302020204" pitchFamily="66" charset="0"/>
                  </a:rPr>
                  <a:t> as the iteration variable. </a:t>
                </a:r>
                <a14:m>
                  <m:oMath xmlns:m="http://schemas.openxmlformats.org/officeDocument/2006/math">
                    <m:r>
                      <a:rPr lang="en-US" b="0" i="1" smtClean="0">
                        <a:solidFill>
                          <a:schemeClr val="bg1"/>
                        </a:solidFill>
                        <a:latin typeface="Cambria Math" panose="02040503050406030204" pitchFamily="18" charset="0"/>
                      </a:rPr>
                      <m:t>𝑐</m:t>
                    </m:r>
                    <m:r>
                      <a:rPr lang="en-US" b="0" i="0" smtClean="0">
                        <a:solidFill>
                          <a:schemeClr val="bg1"/>
                        </a:solidFill>
                        <a:latin typeface="Cambria Math" panose="02040503050406030204" pitchFamily="18" charset="0"/>
                      </a:rPr>
                      <m:t> </m:t>
                    </m:r>
                  </m:oMath>
                </a14:m>
                <a:r>
                  <a:rPr lang="en-US">
                    <a:solidFill>
                      <a:schemeClr val="bg1"/>
                    </a:solidFill>
                    <a:latin typeface="Comic Sans MS" panose="030F0702030302020204" pitchFamily="66" charset="0"/>
                  </a:rPr>
                  <a:t>is what gives us the magenta point in the picture!</a:t>
                </a: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We’ve got one ray down, but we need to cover the Field of View with rays that span the size of our result image. Here is the FOV equation: </a:t>
                </a:r>
                <a14:m>
                  <m:oMath xmlns:m="http://schemas.openxmlformats.org/officeDocument/2006/math">
                    <m:f>
                      <m:fPr>
                        <m:type m:val="skw"/>
                        <m:ctrlPr>
                          <a:rPr lang="en-US" i="1" smtClean="0">
                            <a:solidFill>
                              <a:schemeClr val="bg1"/>
                            </a:solidFill>
                            <a:latin typeface="Cambria Math"/>
                          </a:rPr>
                        </m:ctrlPr>
                      </m:fPr>
                      <m:num>
                        <m:r>
                          <a:rPr lang="en-US" i="1" smtClean="0">
                            <a:solidFill>
                              <a:schemeClr val="bg1"/>
                            </a:solidFill>
                            <a:latin typeface="Cambria Math" panose="02040503050406030204" pitchFamily="18" charset="0"/>
                            <a:ea typeface="Cambria Math" panose="02040503050406030204" pitchFamily="18" charset="0"/>
                          </a:rPr>
                          <m:t>𝜋</m:t>
                        </m:r>
                      </m:num>
                      <m:den>
                        <m:r>
                          <a:rPr lang="en-US" b="0" i="1" smtClean="0">
                            <a:solidFill>
                              <a:schemeClr val="bg1"/>
                            </a:solidFill>
                            <a:latin typeface="Cambria Math" panose="02040503050406030204" pitchFamily="18" charset="0"/>
                          </a:rPr>
                          <m:t>3</m:t>
                        </m:r>
                      </m:den>
                    </m:f>
                  </m:oMath>
                </a14:m>
                <a:endParaRPr lang="en-US">
                  <a:solidFill>
                    <a:schemeClr val="bg1"/>
                  </a:solidFill>
                  <a:latin typeface="Comic Sans MS" panose="030F0702030302020204" pitchFamily="66" charset="0"/>
                </a:endParaRPr>
              </a:p>
              <a:p>
                <a:pPr marL="0" indent="0">
                  <a:buNone/>
                </a:pPr>
                <a:endParaRPr lang="en-US">
                  <a:solidFill>
                    <a:schemeClr val="bg1"/>
                  </a:solidFill>
                  <a:latin typeface="Comic Sans MS" panose="030F0702030302020204" pitchFamily="66" charset="0"/>
                </a:endParaRPr>
              </a:p>
              <a:p>
                <a:pPr marL="0" indent="0">
                  <a:buNone/>
                </a:pPr>
                <a:r>
                  <a:rPr lang="en-US">
                    <a:solidFill>
                      <a:schemeClr val="bg1"/>
                    </a:solidFill>
                    <a:latin typeface="Comic Sans MS" panose="030F0702030302020204" pitchFamily="66" charset="0"/>
                  </a:rPr>
                  <a:t>And here is the angle equation: </a:t>
                </a:r>
                <a14:m>
                  <m:oMath xmlns:m="http://schemas.openxmlformats.org/officeDocument/2006/math">
                    <m:f>
                      <m:fPr>
                        <m:type m:val="skw"/>
                        <m:ctrlPr>
                          <a:rPr lang="en-US" i="1" smtClean="0">
                            <a:solidFill>
                              <a:schemeClr val="bg1"/>
                            </a:solidFill>
                            <a:latin typeface="Cambria Math"/>
                          </a:rPr>
                        </m:ctrlPr>
                      </m:fPr>
                      <m:num>
                        <m:sSub>
                          <m:sSubPr>
                            <m:ctrlPr>
                              <a:rPr lang="en-US" i="1" smtClean="0">
                                <a:solidFill>
                                  <a:schemeClr val="bg1"/>
                                </a:solidFill>
                                <a:latin typeface="Cambria Math"/>
                              </a:rPr>
                            </m:ctrlPr>
                          </m:sSubPr>
                          <m:e>
                            <m:r>
                              <a:rPr lang="en-US" b="0" i="1" smtClean="0">
                                <a:solidFill>
                                  <a:schemeClr val="bg1"/>
                                </a:solidFill>
                                <a:latin typeface="Cambria Math" panose="02040503050406030204" pitchFamily="18" charset="0"/>
                              </a:rPr>
                              <m:t>𝑝</m:t>
                            </m:r>
                          </m:e>
                          <m:sub>
                            <m:r>
                              <a:rPr lang="en-US" b="0" i="1" smtClean="0">
                                <a:solidFill>
                                  <a:schemeClr val="bg1"/>
                                </a:solidFill>
                                <a:latin typeface="Cambria Math" panose="02040503050406030204" pitchFamily="18" charset="0"/>
                              </a:rPr>
                              <m:t>𝑎</m:t>
                            </m:r>
                          </m:sub>
                        </m:sSub>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𝑓</m:t>
                        </m:r>
                      </m:num>
                      <m:den>
                        <m:r>
                          <a:rPr lang="en-US" b="0" i="1" smtClean="0">
                            <a:solidFill>
                              <a:schemeClr val="bg1"/>
                            </a:solidFill>
                            <a:latin typeface="Cambria Math" panose="02040503050406030204" pitchFamily="18" charset="0"/>
                          </a:rPr>
                          <m:t>2</m:t>
                        </m:r>
                      </m:den>
                    </m:f>
                    <m:r>
                      <a:rPr lang="en-US" b="0" i="1" smtClean="0">
                        <a:solidFill>
                          <a:schemeClr val="bg1"/>
                        </a:solidFill>
                        <a:latin typeface="Cambria Math" panose="02040503050406030204" pitchFamily="18" charset="0"/>
                      </a:rPr>
                      <m:t>+</m:t>
                    </m:r>
                    <m:f>
                      <m:fPr>
                        <m:type m:val="skw"/>
                        <m:ctrlPr>
                          <a:rPr lang="en-US" b="0" i="1" smtClean="0">
                            <a:solidFill>
                              <a:schemeClr val="bg1"/>
                            </a:solidFill>
                            <a:latin typeface="Cambria Math"/>
                          </a:rPr>
                        </m:ctrlPr>
                      </m:fPr>
                      <m:num>
                        <m:r>
                          <a:rPr lang="en-US" b="0" i="1" smtClean="0">
                            <a:solidFill>
                              <a:schemeClr val="bg1"/>
                            </a:solidFill>
                            <a:latin typeface="Cambria Math" panose="02040503050406030204" pitchFamily="18" charset="0"/>
                          </a:rPr>
                          <m:t>𝑓</m:t>
                        </m:r>
                        <m:r>
                          <a:rPr lang="en-US" b="0" i="1" smtClean="0">
                            <a:solidFill>
                              <a:schemeClr val="bg1"/>
                            </a:solidFill>
                            <a:latin typeface="Cambria Math" panose="02040503050406030204" pitchFamily="18" charset="0"/>
                            <a:ea typeface="Cambria Math" panose="02040503050406030204" pitchFamily="18" charset="0"/>
                          </a:rPr>
                          <m:t>∙</m:t>
                        </m:r>
                        <m:r>
                          <a:rPr lang="en-US" b="0" i="1" smtClean="0">
                            <a:solidFill>
                              <a:schemeClr val="bg1"/>
                            </a:solidFill>
                            <a:latin typeface="Cambria Math" panose="02040503050406030204" pitchFamily="18" charset="0"/>
                            <a:ea typeface="Cambria Math" panose="02040503050406030204" pitchFamily="18" charset="0"/>
                          </a:rPr>
                          <m:t>𝑖</m:t>
                        </m:r>
                      </m:num>
                      <m:den>
                        <m:r>
                          <a:rPr lang="en-US" b="0" i="1" smtClean="0">
                            <a:solidFill>
                              <a:schemeClr val="bg1"/>
                            </a:solidFill>
                            <a:latin typeface="Cambria Math" panose="02040503050406030204" pitchFamily="18" charset="0"/>
                          </a:rPr>
                          <m:t>512</m:t>
                        </m:r>
                      </m:den>
                    </m:f>
                  </m:oMath>
                </a14:m>
                <a:endParaRPr lang="en-US">
                  <a:solidFill>
                    <a:schemeClr val="bg1"/>
                  </a:solidFill>
                  <a:latin typeface="Comic Sans MS" panose="030F0702030302020204" pitchFamily="66" charset="0"/>
                </a:endParaRPr>
              </a:p>
            </p:txBody>
          </p:sp>
        </mc:Choice>
        <mc:Fallback xmlns="">
          <p:sp>
            <p:nvSpPr>
              <p:cNvPr id="3" name="Content Placeholder 2">
                <a:extLst>
                  <a:ext uri="{FF2B5EF4-FFF2-40B4-BE49-F238E27FC236}">
                    <a16:creationId xmlns:a16="http://schemas.microsoft.com/office/drawing/2014/main" id="{F25893E6-E322-3A8E-C0F5-E90139D7F9A3}"/>
                  </a:ext>
                </a:extLst>
              </p:cNvPr>
              <p:cNvSpPr>
                <a:spLocks noGrp="1" noRot="1" noChangeAspect="1" noMove="1" noResize="1" noEditPoints="1" noAdjustHandles="1" noChangeArrowheads="1" noChangeShapeType="1" noTextEdit="1"/>
              </p:cNvSpPr>
              <p:nvPr>
                <p:ph idx="1"/>
              </p:nvPr>
            </p:nvSpPr>
            <p:spPr>
              <a:blipFill>
                <a:blip r:embed="rId2"/>
                <a:stretch>
                  <a:fillRect l="-522" t="-2241" r="-58" b="-19048"/>
                </a:stretch>
              </a:blipFill>
            </p:spPr>
            <p:txBody>
              <a:bodyPr/>
              <a:lstStyle/>
              <a:p>
                <a:r>
                  <a:rPr lang="en-US">
                    <a:noFill/>
                  </a:rPr>
                  <a:t> </a:t>
                </a:r>
              </a:p>
            </p:txBody>
          </p:sp>
        </mc:Fallback>
      </mc:AlternateContent>
      <p:pic>
        <p:nvPicPr>
          <p:cNvPr id="5" name="Picture 4" descr="A graph of a football player&#10;&#10;Description automatically generated">
            <a:extLst>
              <a:ext uri="{FF2B5EF4-FFF2-40B4-BE49-F238E27FC236}">
                <a16:creationId xmlns:a16="http://schemas.microsoft.com/office/drawing/2014/main" xmlns="" id="{5B71D5F4-3EF2-99A3-3FB6-404D7480AE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0097" y="134937"/>
            <a:ext cx="1639783" cy="16232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828793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Algorithm Inputs/Outputs</a:t>
            </a:r>
          </a:p>
        </p:txBody>
      </p:sp>
      <p:sp>
        <p:nvSpPr>
          <p:cNvPr id="3" name="Content Placeholder 2">
            <a:extLst>
              <a:ext uri="{FF2B5EF4-FFF2-40B4-BE49-F238E27FC236}">
                <a16:creationId xmlns:a16="http://schemas.microsoft.com/office/drawing/2014/main" xmlns="" id="{F25893E6-E322-3A8E-C0F5-E90139D7F9A3}"/>
              </a:ext>
            </a:extLst>
          </p:cNvPr>
          <p:cNvSpPr>
            <a:spLocks noGrp="1"/>
          </p:cNvSpPr>
          <p:nvPr>
            <p:ph idx="1"/>
          </p:nvPr>
        </p:nvSpPr>
        <p:spPr/>
        <p:txBody>
          <a:bodyPr>
            <a:normAutofit fontScale="55000" lnSpcReduction="20000"/>
          </a:bodyPr>
          <a:lstStyle/>
          <a:p>
            <a:pPr marL="0" indent="0">
              <a:buNone/>
            </a:pPr>
            <a:r>
              <a:rPr lang="en-US" b="1">
                <a:solidFill>
                  <a:schemeClr val="bg1"/>
                </a:solidFill>
                <a:latin typeface="Comic Sans MS" panose="030F0702030302020204" pitchFamily="66" charset="0"/>
              </a:rPr>
              <a:t>Map object:</a:t>
            </a:r>
          </a:p>
          <a:p>
            <a:pPr marL="0" indent="0">
              <a:buNone/>
            </a:pPr>
            <a:r>
              <a:rPr lang="en-US">
                <a:solidFill>
                  <a:schemeClr val="bg1"/>
                </a:solidFill>
                <a:latin typeface="Comic Sans MS" panose="030F0702030302020204" pitchFamily="66" charset="0"/>
              </a:rPr>
              <a:t>public int ms (Map Size)</a:t>
            </a:r>
          </a:p>
          <a:p>
            <a:pPr marL="0" indent="0">
              <a:buNone/>
            </a:pPr>
            <a:r>
              <a:rPr lang="en-US">
                <a:solidFill>
                  <a:schemeClr val="bg1"/>
                </a:solidFill>
                <a:latin typeface="Comic Sans MS" panose="030F0702030302020204" pitchFamily="66" charset="0"/>
              </a:rPr>
              <a:t>public int[,] map (Map Data) 2D array i.e. [y, x]</a:t>
            </a:r>
          </a:p>
          <a:p>
            <a:pPr marL="0" indent="0">
              <a:buNone/>
            </a:pPr>
            <a:endParaRPr lang="en-US">
              <a:solidFill>
                <a:schemeClr val="bg1"/>
              </a:solidFill>
              <a:latin typeface="Comic Sans MS" panose="030F0702030302020204" pitchFamily="66" charset="0"/>
            </a:endParaRPr>
          </a:p>
          <a:p>
            <a:pPr marL="0" indent="0">
              <a:buNone/>
            </a:pPr>
            <a:r>
              <a:rPr lang="en-US" b="1">
                <a:solidFill>
                  <a:schemeClr val="bg1"/>
                </a:solidFill>
                <a:latin typeface="Comic Sans MS" panose="030F0702030302020204" pitchFamily="66" charset="0"/>
              </a:rPr>
              <a:t>Player data:</a:t>
            </a:r>
          </a:p>
          <a:p>
            <a:pPr marL="0" indent="0">
              <a:buNone/>
            </a:pPr>
            <a:r>
              <a:rPr lang="en-US">
                <a:solidFill>
                  <a:schemeClr val="bg1"/>
                </a:solidFill>
                <a:latin typeface="Comic Sans MS" panose="030F0702030302020204" pitchFamily="66" charset="0"/>
              </a:rPr>
              <a:t>float px (X pos of player)</a:t>
            </a:r>
          </a:p>
          <a:p>
            <a:pPr marL="0" indent="0">
              <a:buNone/>
            </a:pPr>
            <a:r>
              <a:rPr lang="en-US">
                <a:solidFill>
                  <a:schemeClr val="bg1"/>
                </a:solidFill>
                <a:latin typeface="Comic Sans MS" panose="030F0702030302020204" pitchFamily="66" charset="0"/>
              </a:rPr>
              <a:t>float py (Y pos of player)</a:t>
            </a:r>
          </a:p>
          <a:p>
            <a:pPr marL="0" indent="0">
              <a:buNone/>
            </a:pPr>
            <a:r>
              <a:rPr lang="en-US">
                <a:solidFill>
                  <a:schemeClr val="bg1"/>
                </a:solidFill>
                <a:latin typeface="Comic Sans MS" panose="030F0702030302020204" pitchFamily="66" charset="0"/>
              </a:rPr>
              <a:t>float pa (View angle of player)</a:t>
            </a:r>
          </a:p>
          <a:p>
            <a:pPr marL="0" indent="0">
              <a:buNone/>
            </a:pPr>
            <a:endParaRPr lang="en-US">
              <a:solidFill>
                <a:schemeClr val="bg1"/>
              </a:solidFill>
              <a:latin typeface="Comic Sans MS" panose="030F0702030302020204" pitchFamily="66" charset="0"/>
            </a:endParaRPr>
          </a:p>
          <a:p>
            <a:pPr marL="0" indent="0">
              <a:buNone/>
            </a:pPr>
            <a:r>
              <a:rPr lang="en-US" b="1">
                <a:solidFill>
                  <a:schemeClr val="bg1"/>
                </a:solidFill>
                <a:latin typeface="Comic Sans MS" panose="030F0702030302020204" pitchFamily="66" charset="0"/>
              </a:rPr>
              <a:t>Events:</a:t>
            </a:r>
          </a:p>
          <a:p>
            <a:pPr marL="0" indent="0">
              <a:buNone/>
            </a:pPr>
            <a:r>
              <a:rPr lang="en-US">
                <a:solidFill>
                  <a:schemeClr val="bg1"/>
                </a:solidFill>
                <a:latin typeface="Comic Sans MS" panose="030F0702030302020204" pitchFamily="66" charset="0"/>
              </a:rPr>
              <a:t>bool left, right, up (Variables to track conditions)</a:t>
            </a:r>
          </a:p>
          <a:p>
            <a:pPr marL="0" indent="0">
              <a:buNone/>
            </a:pPr>
            <a:endParaRPr lang="en-US">
              <a:solidFill>
                <a:schemeClr val="bg1"/>
              </a:solidFill>
              <a:latin typeface="Comic Sans MS" panose="030F0702030302020204" pitchFamily="66" charset="0"/>
            </a:endParaRPr>
          </a:p>
          <a:p>
            <a:pPr marL="0" indent="0">
              <a:buNone/>
            </a:pPr>
            <a:r>
              <a:rPr lang="en-US" b="1">
                <a:solidFill>
                  <a:schemeClr val="bg1"/>
                </a:solidFill>
                <a:latin typeface="Comic Sans MS" panose="030F0702030302020204" pitchFamily="66" charset="0"/>
              </a:rPr>
              <a:t>Neighbor counting in exit roll:</a:t>
            </a:r>
          </a:p>
          <a:p>
            <a:pPr marL="0" indent="0">
              <a:buNone/>
            </a:pPr>
            <a:r>
              <a:rPr lang="en-US">
                <a:solidFill>
                  <a:schemeClr val="bg1"/>
                </a:solidFill>
                <a:latin typeface="Comic Sans MS" panose="030F0702030302020204" pitchFamily="66" charset="0"/>
              </a:rPr>
              <a:t>int count = 0 (Neighbor Count)</a:t>
            </a:r>
          </a:p>
          <a:p>
            <a:pPr marL="0" indent="0">
              <a:buNone/>
            </a:pPr>
            <a:r>
              <a:rPr lang="en-US">
                <a:solidFill>
                  <a:schemeClr val="bg1"/>
                </a:solidFill>
                <a:latin typeface="Comic Sans MS" panose="030F0702030302020204" pitchFamily="66" charset="0"/>
              </a:rPr>
              <a:t>int[,] neighbors (Neighbor Coordinates) 2D array i.e. [y, x]</a:t>
            </a:r>
          </a:p>
        </p:txBody>
      </p:sp>
    </p:spTree>
    <p:extLst>
      <p:ext uri="{BB962C8B-B14F-4D97-AF65-F5344CB8AC3E}">
        <p14:creationId xmlns:p14="http://schemas.microsoft.com/office/powerpoint/2010/main" val="415343203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9C5719-D9A6-8980-F790-5DD54ED23571}"/>
              </a:ext>
            </a:extLst>
          </p:cNvPr>
          <p:cNvSpPr>
            <a:spLocks noGrp="1"/>
          </p:cNvSpPr>
          <p:nvPr>
            <p:ph type="title"/>
          </p:nvPr>
        </p:nvSpPr>
        <p:spPr/>
        <p:txBody>
          <a:bodyPr/>
          <a:lstStyle/>
          <a:p>
            <a:r>
              <a:rPr lang="en-US">
                <a:solidFill>
                  <a:schemeClr val="bg1"/>
                </a:solidFill>
                <a:latin typeface="Comic Sans MS" panose="030F0702030302020204" pitchFamily="66" charset="0"/>
              </a:rPr>
              <a:t>Specs: Algorithm Inputs/Outputs</a:t>
            </a:r>
          </a:p>
        </p:txBody>
      </p:sp>
      <p:pic>
        <p:nvPicPr>
          <p:cNvPr id="12" name="Picture 11">
            <a:extLst>
              <a:ext uri="{FF2B5EF4-FFF2-40B4-BE49-F238E27FC236}">
                <a16:creationId xmlns:a16="http://schemas.microsoft.com/office/drawing/2014/main" xmlns="" id="{220579FA-24DF-679D-ACE2-0B4DD660F14B}"/>
              </a:ext>
            </a:extLst>
          </p:cNvPr>
          <p:cNvPicPr>
            <a:picLocks noChangeAspect="1"/>
          </p:cNvPicPr>
          <p:nvPr/>
        </p:nvPicPr>
        <p:blipFill>
          <a:blip r:embed="rId2"/>
          <a:stretch>
            <a:fillRect/>
          </a:stretch>
        </p:blipFill>
        <p:spPr>
          <a:xfrm>
            <a:off x="0" y="1642249"/>
            <a:ext cx="12192000" cy="5215751"/>
          </a:xfrm>
          <a:prstGeom prst="rect">
            <a:avLst/>
          </a:prstGeom>
          <a:effectLst>
            <a:outerShdw blurRad="635000" sx="102000" sy="102000" algn="ctr" rotWithShape="0">
              <a:prstClr val="black">
                <a:alpha val="25000"/>
              </a:prstClr>
            </a:outerShdw>
          </a:effectLst>
        </p:spPr>
      </p:pic>
    </p:spTree>
    <p:extLst>
      <p:ext uri="{BB962C8B-B14F-4D97-AF65-F5344CB8AC3E}">
        <p14:creationId xmlns:p14="http://schemas.microsoft.com/office/powerpoint/2010/main" val="3030286253"/>
      </p:ext>
    </p:extLst>
  </p:cSld>
  <p:clrMapOvr>
    <a:masterClrMapping/>
  </p:clrMapOvr>
  <p:transition spd="slow">
    <p:push dir="u"/>
  </p:transition>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A13836C34E314BAD199408DE7F064D" ma:contentTypeVersion="14" ma:contentTypeDescription="Create a new document." ma:contentTypeScope="" ma:versionID="44b14de2cd38bc1739a05e1e4cf68408">
  <xsd:schema xmlns:xsd="http://www.w3.org/2001/XMLSchema" xmlns:xs="http://www.w3.org/2001/XMLSchema" xmlns:p="http://schemas.microsoft.com/office/2006/metadata/properties" xmlns:ns3="2fa974b8-922b-444e-9107-5e82b645aa88" xmlns:ns4="bfb8d480-3d54-4d37-a0b1-b15222935e95" targetNamespace="http://schemas.microsoft.com/office/2006/metadata/properties" ma:root="true" ma:fieldsID="c8dcb2d5d0a231b4565bd304ac8e2c69" ns3:_="" ns4:_="">
    <xsd:import namespace="2fa974b8-922b-444e-9107-5e82b645aa88"/>
    <xsd:import namespace="bfb8d480-3d54-4d37-a0b1-b15222935e95"/>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a974b8-922b-444e-9107-5e82b645aa88"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_activity" ma:index="19" nillable="true" ma:displayName="_activity" ma:hidden="true" ma:internalName="_activity">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b8d480-3d54-4d37-a0b1-b15222935e95"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element name="SharingHintHash" ma:index="12"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2fa974b8-922b-444e-9107-5e82b645aa88" xsi:nil="true"/>
  </documentManagement>
</p:properties>
</file>

<file path=customXml/itemProps1.xml><?xml version="1.0" encoding="utf-8"?>
<ds:datastoreItem xmlns:ds="http://schemas.openxmlformats.org/officeDocument/2006/customXml" ds:itemID="{00C1B0C1-0A45-44E5-AD76-A0DEC4CDA15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a974b8-922b-444e-9107-5e82b645aa88"/>
    <ds:schemaRef ds:uri="bfb8d480-3d54-4d37-a0b1-b15222935e9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6424D5F-003E-4647-9676-91A3289224D0}">
  <ds:schemaRefs>
    <ds:schemaRef ds:uri="http://schemas.microsoft.com/sharepoint/v3/contenttype/forms"/>
  </ds:schemaRefs>
</ds:datastoreItem>
</file>

<file path=customXml/itemProps3.xml><?xml version="1.0" encoding="utf-8"?>
<ds:datastoreItem xmlns:ds="http://schemas.openxmlformats.org/officeDocument/2006/customXml" ds:itemID="{CF2D520F-4CD4-47D0-9118-48E04B3B968C}">
  <ds:schemaRefs>
    <ds:schemaRef ds:uri="http://purl.org/dc/dcmitype/"/>
    <ds:schemaRef ds:uri="http://www.w3.org/XML/1998/namespace"/>
    <ds:schemaRef ds:uri="http://schemas.microsoft.com/office/infopath/2007/PartnerControls"/>
    <ds:schemaRef ds:uri="bfb8d480-3d54-4d37-a0b1-b15222935e95"/>
    <ds:schemaRef ds:uri="http://purl.org/dc/terms/"/>
    <ds:schemaRef ds:uri="http://purl.org/dc/elements/1.1/"/>
    <ds:schemaRef ds:uri="http://schemas.microsoft.com/office/2006/documentManagement/types"/>
    <ds:schemaRef ds:uri="http://schemas.openxmlformats.org/package/2006/metadata/core-properties"/>
    <ds:schemaRef ds:uri="2fa974b8-922b-444e-9107-5e82b645aa88"/>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589</TotalTime>
  <Words>1993</Words>
  <Application>Microsoft Office PowerPoint</Application>
  <PresentationFormat>Custom</PresentationFormat>
  <Paragraphs>104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Graphics App</vt:lpstr>
      <vt:lpstr>Proposal: Introduction</vt:lpstr>
      <vt:lpstr>Proposal: Goals &amp; Objectives</vt:lpstr>
      <vt:lpstr>Proposal: Tool Requirements</vt:lpstr>
      <vt:lpstr>Proposal: Conclusion</vt:lpstr>
      <vt:lpstr>Proposal: Deliverables</vt:lpstr>
      <vt:lpstr>Specs: Introduction</vt:lpstr>
      <vt:lpstr>Specs: Algorithm Inputs/Outputs</vt:lpstr>
      <vt:lpstr>Specs: Algorithm Inputs/Outputs</vt:lpstr>
      <vt:lpstr>Specs: Screen Shots</vt:lpstr>
      <vt:lpstr>Specs: Sample Code for RollExits()!</vt:lpstr>
      <vt:lpstr>Specs: Conclusion</vt:lpstr>
      <vt:lpstr>Specs: References</vt:lpstr>
    </vt:vector>
  </TitlesOfParts>
  <Company>HP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George Mason</dc:title>
  <dc:creator>MASON GEORGIY LUKICH</dc:creator>
  <cp:lastModifiedBy>studentam</cp:lastModifiedBy>
  <cp:revision>3</cp:revision>
  <dcterms:created xsi:type="dcterms:W3CDTF">2024-04-29T13:56:32Z</dcterms:created>
  <dcterms:modified xsi:type="dcterms:W3CDTF">2025-05-05T13:35:30Z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2e59c49-c978-4f93-8fd4-23c6e135f5a9_Enabled">
    <vt:lpwstr>true</vt:lpwstr>
  </property>
  <property fmtid="{D5CDD505-2E9C-101B-9397-08002B2CF9AE}" pid="3" name="MSIP_Label_72e59c49-c978-4f93-8fd4-23c6e135f5a9_SetDate">
    <vt:lpwstr>2024-04-29T14:00:33Z</vt:lpwstr>
  </property>
  <property fmtid="{D5CDD505-2E9C-101B-9397-08002B2CF9AE}" pid="4" name="MSIP_Label_72e59c49-c978-4f93-8fd4-23c6e135f5a9_Method">
    <vt:lpwstr>Standard</vt:lpwstr>
  </property>
  <property fmtid="{D5CDD505-2E9C-101B-9397-08002B2CF9AE}" pid="5" name="MSIP_Label_72e59c49-c978-4f93-8fd4-23c6e135f5a9_Name">
    <vt:lpwstr>defa4170-0d19-0005-0004-bc88714345d2</vt:lpwstr>
  </property>
  <property fmtid="{D5CDD505-2E9C-101B-9397-08002B2CF9AE}" pid="6" name="MSIP_Label_72e59c49-c978-4f93-8fd4-23c6e135f5a9_SiteId">
    <vt:lpwstr>b771da13-d31d-4745-9da6-3a1cc87452d1</vt:lpwstr>
  </property>
  <property fmtid="{D5CDD505-2E9C-101B-9397-08002B2CF9AE}" pid="7" name="MSIP_Label_72e59c49-c978-4f93-8fd4-23c6e135f5a9_ActionId">
    <vt:lpwstr>c50cd8cf-888d-431f-b55c-62dcd61844d9</vt:lpwstr>
  </property>
  <property fmtid="{D5CDD505-2E9C-101B-9397-08002B2CF9AE}" pid="8" name="MSIP_Label_72e59c49-c978-4f93-8fd4-23c6e135f5a9_ContentBits">
    <vt:lpwstr>0</vt:lpwstr>
  </property>
  <property fmtid="{D5CDD505-2E9C-101B-9397-08002B2CF9AE}" pid="9" name="ContentTypeId">
    <vt:lpwstr>0x010100ADA13836C34E314BAD199408DE7F064D</vt:lpwstr>
  </property>
</Properties>
</file>